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62" r:id="rId4"/>
    <p:sldId id="261" r:id="rId5"/>
    <p:sldId id="283" r:id="rId6"/>
    <p:sldId id="284" r:id="rId7"/>
    <p:sldId id="285" r:id="rId8"/>
    <p:sldId id="286" r:id="rId9"/>
    <p:sldId id="287" r:id="rId10"/>
    <p:sldId id="288" r:id="rId11"/>
    <p:sldId id="257" r:id="rId12"/>
  </p:sldIdLst>
  <p:sldSz cx="7561263" cy="10693400"/>
  <p:notesSz cx="6858000" cy="9144000"/>
  <p:defaultTextStyle>
    <a:defPPr>
      <a:defRPr lang="zh-TW"/>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9">
          <p15:clr>
            <a:srgbClr val="A4A3A4"/>
          </p15:clr>
        </p15:guide>
        <p15:guide id="2" pos="238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73D50A-3022-ECF3-45B4-D406F4E8CEBF}" name="Jack_Lyu呂順杰" initials="J" userId="S::Jack_Lyu@coolermaster.com.cn::be370091-fac8-4650-9eb3-8e2ab757e2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C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D9A22-C25D-46FA-A515-255442429770}" v="12" dt="2023-05-11T13:19:36.765"/>
    <p1510:client id="{E273B23E-9841-0A86-A1CD-A02757C23474}" v="948" dt="2023-05-16T01:06:51.106"/>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深色樣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p:cViewPr>
        <p:scale>
          <a:sx n="150" d="100"/>
          <a:sy n="150" d="100"/>
        </p:scale>
        <p:origin x="1392" y="-2136"/>
      </p:cViewPr>
      <p:guideLst>
        <p:guide orient="horz" pos="3369"/>
        <p:guide pos="23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8" name="Picture 14" descr="E:\Shao_Lee\++\Thermal\7.OTHERS\product sheet\未命名-1-0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3" y="-143859"/>
            <a:ext cx="7560000" cy="10693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0210" y="-63308"/>
            <a:ext cx="7596000" cy="11935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9047495"/>
            <a:ext cx="434275" cy="1663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4385000" y="4270691"/>
            <a:ext cx="3175000" cy="550578"/>
          </a:xfrm>
          <a:prstGeom prst="rect">
            <a:avLst/>
          </a:prstGeom>
          <a:noFill/>
          <a:extLst>
            <a:ext uri="{909E8E84-426E-40DD-AFC4-6F175D3DCCD1}">
              <a14:hiddenFill xmlns:a14="http://schemas.microsoft.com/office/drawing/2010/main">
                <a:solidFill>
                  <a:srgbClr val="FFFFFF"/>
                </a:solidFill>
              </a14:hiddenFill>
            </a:ext>
          </a:extLst>
        </p:spPr>
      </p:pic>
      <p:sp>
        <p:nvSpPr>
          <p:cNvPr id="3" name="文本占位符 10">
            <a:extLst>
              <a:ext uri="{FF2B5EF4-FFF2-40B4-BE49-F238E27FC236}">
                <a16:creationId xmlns:a16="http://schemas.microsoft.com/office/drawing/2014/main" id="{8B766E6B-D372-7AD3-F160-792EEC7C6F2D}"/>
              </a:ext>
            </a:extLst>
          </p:cNvPr>
          <p:cNvSpPr>
            <a:spLocks noGrp="1"/>
          </p:cNvSpPr>
          <p:nvPr>
            <p:ph type="body" sz="quarter" idx="11" hasCustomPrompt="1"/>
          </p:nvPr>
        </p:nvSpPr>
        <p:spPr>
          <a:xfrm>
            <a:off x="756295" y="5202685"/>
            <a:ext cx="2808312" cy="4968552"/>
          </a:xfrm>
        </p:spPr>
        <p:txBody>
          <a:bodyPr>
            <a:normAutofit/>
          </a:bodyPr>
          <a:lstStyle>
            <a:lvl1pPr marL="0" indent="0">
              <a:buNone/>
              <a:defRPr sz="1000" b="0">
                <a:latin typeface="Noto Sans" panose="020B0502040504020204" pitchFamily="34" charset="0"/>
                <a:cs typeface="Noto Sans" panose="020B0502040504020204" pitchFamily="34" charset="0"/>
              </a:defRPr>
            </a:lvl1pPr>
          </a:lstStyle>
          <a:p>
            <a:pPr lvl="0"/>
            <a:r>
              <a:rPr lang="en-US" altLang="zh-CN" dirty="0"/>
              <a:t>Product Feature (overall)</a:t>
            </a:r>
            <a:endParaRPr lang="zh-CN" altLang="en-US" dirty="0"/>
          </a:p>
        </p:txBody>
      </p:sp>
      <p:sp>
        <p:nvSpPr>
          <p:cNvPr id="4" name="图片占位符 3">
            <a:extLst>
              <a:ext uri="{FF2B5EF4-FFF2-40B4-BE49-F238E27FC236}">
                <a16:creationId xmlns:a16="http://schemas.microsoft.com/office/drawing/2014/main" id="{949E6059-9CCF-5D16-DD4C-A22FD0A94E2D}"/>
              </a:ext>
            </a:extLst>
          </p:cNvPr>
          <p:cNvSpPr>
            <a:spLocks noGrp="1"/>
          </p:cNvSpPr>
          <p:nvPr>
            <p:ph type="pic" sz="quarter" idx="12"/>
          </p:nvPr>
        </p:nvSpPr>
        <p:spPr>
          <a:xfrm>
            <a:off x="755650" y="1130300"/>
            <a:ext cx="1800225" cy="2271713"/>
          </a:xfrm>
        </p:spPr>
        <p:txBody>
          <a:bodyPr/>
          <a:lstStyle>
            <a:lvl1pPr marL="0" indent="0">
              <a:buNone/>
              <a:defRPr/>
            </a:lvl1pPr>
          </a:lstStyle>
          <a:p>
            <a:endParaRPr lang="zh-CN" altLang="en-US" dirty="0"/>
          </a:p>
        </p:txBody>
      </p:sp>
      <p:sp>
        <p:nvSpPr>
          <p:cNvPr id="6" name="文本占位符 5">
            <a:extLst>
              <a:ext uri="{FF2B5EF4-FFF2-40B4-BE49-F238E27FC236}">
                <a16:creationId xmlns:a16="http://schemas.microsoft.com/office/drawing/2014/main" id="{6E6FF572-75C3-B288-2B3F-CD41E9EAD620}"/>
              </a:ext>
            </a:extLst>
          </p:cNvPr>
          <p:cNvSpPr>
            <a:spLocks noGrp="1"/>
          </p:cNvSpPr>
          <p:nvPr>
            <p:ph type="body" sz="quarter" idx="13" hasCustomPrompt="1"/>
          </p:nvPr>
        </p:nvSpPr>
        <p:spPr>
          <a:xfrm>
            <a:off x="-20210" y="4270375"/>
            <a:ext cx="3816350" cy="644525"/>
          </a:xfrm>
        </p:spPr>
        <p:txBody>
          <a:bodyPr>
            <a:noAutofit/>
          </a:bodyPr>
          <a:lstStyle>
            <a:lvl1pPr marL="0" indent="0">
              <a:buNone/>
              <a:defRPr sz="4000">
                <a:solidFill>
                  <a:srgbClr val="63C2C4"/>
                </a:solidFill>
                <a:latin typeface="Teko SemiBold" panose="02000000000000000000" pitchFamily="2" charset="0"/>
                <a:cs typeface="Teko SemiBold" panose="02000000000000000000" pitchFamily="2" charset="0"/>
              </a:defRPr>
            </a:lvl1pPr>
          </a:lstStyle>
          <a:p>
            <a:pPr lvl="0"/>
            <a:r>
              <a:rPr lang="en-US" altLang="zh-CN" dirty="0"/>
              <a:t>PRODUCT NAME</a:t>
            </a:r>
            <a:endParaRPr lang="zh-CN" altLang="en-US" dirty="0"/>
          </a:p>
        </p:txBody>
      </p:sp>
      <p:sp>
        <p:nvSpPr>
          <p:cNvPr id="12" name="文本占位符 11">
            <a:extLst>
              <a:ext uri="{FF2B5EF4-FFF2-40B4-BE49-F238E27FC236}">
                <a16:creationId xmlns:a16="http://schemas.microsoft.com/office/drawing/2014/main" id="{D963B5BB-1377-7BF4-FD81-0C7FA59BF511}"/>
              </a:ext>
            </a:extLst>
          </p:cNvPr>
          <p:cNvSpPr>
            <a:spLocks noGrp="1"/>
          </p:cNvSpPr>
          <p:nvPr>
            <p:ph type="body" sz="quarter" idx="14" hasCustomPrompt="1"/>
          </p:nvPr>
        </p:nvSpPr>
        <p:spPr>
          <a:xfrm>
            <a:off x="3777790" y="1687840"/>
            <a:ext cx="3602781" cy="2420568"/>
          </a:xfrm>
        </p:spPr>
        <p:txBody>
          <a:bodyPr>
            <a:normAutofit/>
          </a:bodyPr>
          <a:lstStyle>
            <a:lvl1pPr marL="0" indent="0">
              <a:buNone/>
              <a:defRPr sz="1000">
                <a:latin typeface="Noto Sans" panose="020B0502040504020204" pitchFamily="34" charset="0"/>
                <a:cs typeface="Noto Sans" panose="020B0502040504020204" pitchFamily="34" charset="0"/>
              </a:defRPr>
            </a:lvl1pPr>
          </a:lstStyle>
          <a:p>
            <a:pPr lvl="0"/>
            <a:r>
              <a:rPr lang="en-US" altLang="zh-CN" dirty="0"/>
              <a:t>Product description</a:t>
            </a:r>
            <a:endParaRPr lang="zh-CN" altLang="en-US" dirty="0"/>
          </a:p>
        </p:txBody>
      </p:sp>
      <p:sp>
        <p:nvSpPr>
          <p:cNvPr id="14" name="图片占位符 13">
            <a:extLst>
              <a:ext uri="{FF2B5EF4-FFF2-40B4-BE49-F238E27FC236}">
                <a16:creationId xmlns:a16="http://schemas.microsoft.com/office/drawing/2014/main" id="{9E731287-7D92-8A77-8E5D-9F76C817E09E}"/>
              </a:ext>
            </a:extLst>
          </p:cNvPr>
          <p:cNvSpPr>
            <a:spLocks noGrp="1"/>
          </p:cNvSpPr>
          <p:nvPr>
            <p:ph type="pic" sz="quarter" idx="15"/>
          </p:nvPr>
        </p:nvSpPr>
        <p:spPr>
          <a:xfrm>
            <a:off x="5364806" y="8659067"/>
            <a:ext cx="2217929" cy="2052127"/>
          </a:xfrm>
        </p:spPr>
        <p:txBody>
          <a:bodyPr/>
          <a:lstStyle/>
          <a:p>
            <a:endParaRPr lang="zh-CN" altLang="en-US"/>
          </a:p>
        </p:txBody>
      </p:sp>
      <p:sp>
        <p:nvSpPr>
          <p:cNvPr id="13" name="文本占位符 12">
            <a:extLst>
              <a:ext uri="{FF2B5EF4-FFF2-40B4-BE49-F238E27FC236}">
                <a16:creationId xmlns:a16="http://schemas.microsoft.com/office/drawing/2014/main" id="{B98630DF-D897-96DE-5CA6-2CDD91127AFB}"/>
              </a:ext>
            </a:extLst>
          </p:cNvPr>
          <p:cNvSpPr>
            <a:spLocks noGrp="1"/>
          </p:cNvSpPr>
          <p:nvPr>
            <p:ph type="body" sz="quarter" idx="17" hasCustomPrompt="1"/>
          </p:nvPr>
        </p:nvSpPr>
        <p:spPr>
          <a:xfrm>
            <a:off x="3782253" y="1191563"/>
            <a:ext cx="3598317" cy="434975"/>
          </a:xfrm>
        </p:spPr>
        <p:txBody>
          <a:bodyPr>
            <a:noAutofit/>
          </a:bodyPr>
          <a:lstStyle>
            <a:lvl1pPr marL="0" indent="0" algn="r">
              <a:buNone/>
              <a:defRPr sz="2800">
                <a:latin typeface="Teko SemiBold" panose="02000000000000000000" pitchFamily="2" charset="0"/>
                <a:cs typeface="Teko SemiBold" panose="02000000000000000000" pitchFamily="2" charset="0"/>
              </a:defRPr>
            </a:lvl1pPr>
          </a:lstStyle>
          <a:p>
            <a:pPr lvl="0"/>
            <a:r>
              <a:rPr lang="en-US" altLang="zh-CN" dirty="0"/>
              <a:t>SLOGAN</a:t>
            </a:r>
            <a:endParaRPr lang="zh-CN" altLang="en-US" dirty="0"/>
          </a:p>
        </p:txBody>
      </p:sp>
    </p:spTree>
    <p:extLst>
      <p:ext uri="{BB962C8B-B14F-4D97-AF65-F5344CB8AC3E}">
        <p14:creationId xmlns:p14="http://schemas.microsoft.com/office/powerpoint/2010/main" val="429410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章節標題">
    <p:spTree>
      <p:nvGrpSpPr>
        <p:cNvPr id="1" name=""/>
        <p:cNvGrpSpPr/>
        <p:nvPr/>
      </p:nvGrpSpPr>
      <p:grpSpPr>
        <a:xfrm>
          <a:off x="0" y="0"/>
          <a:ext cx="0" cy="0"/>
          <a:chOff x="0" y="0"/>
          <a:chExt cx="0" cy="0"/>
        </a:xfrm>
      </p:grpSpPr>
      <p:pic>
        <p:nvPicPr>
          <p:cNvPr id="3" name="Picture 7" descr="E:\Shao_Lee\++\Thermal\7.OTHERS\product sheet\未命名-1-09.png">
            <a:extLst>
              <a:ext uri="{FF2B5EF4-FFF2-40B4-BE49-F238E27FC236}">
                <a16:creationId xmlns:a16="http://schemas.microsoft.com/office/drawing/2014/main" id="{5558EC9D-A5FF-D1B9-9C4B-E8B04D1F3E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63" y="10382498"/>
            <a:ext cx="7560000" cy="310902"/>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背景图案&#10;&#10;描述已自动生成">
            <a:extLst>
              <a:ext uri="{FF2B5EF4-FFF2-40B4-BE49-F238E27FC236}">
                <a16:creationId xmlns:a16="http://schemas.microsoft.com/office/drawing/2014/main" id="{97189426-6DEC-9F96-2C07-A437F17FBC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11" r="-1311" b="39633"/>
          <a:stretch/>
        </p:blipFill>
        <p:spPr>
          <a:xfrm>
            <a:off x="7056784" y="410510"/>
            <a:ext cx="540271" cy="2088232"/>
          </a:xfrm>
          <a:prstGeom prst="rect">
            <a:avLst/>
          </a:prstGeom>
        </p:spPr>
      </p:pic>
      <p:sp>
        <p:nvSpPr>
          <p:cNvPr id="7" name="文本框 6">
            <a:extLst>
              <a:ext uri="{FF2B5EF4-FFF2-40B4-BE49-F238E27FC236}">
                <a16:creationId xmlns:a16="http://schemas.microsoft.com/office/drawing/2014/main" id="{8A8DE62E-2408-8F71-03FD-1FC71025F2F2}"/>
              </a:ext>
            </a:extLst>
          </p:cNvPr>
          <p:cNvSpPr txBox="1"/>
          <p:nvPr userDrawn="1"/>
        </p:nvSpPr>
        <p:spPr>
          <a:xfrm>
            <a:off x="2988543" y="410510"/>
            <a:ext cx="3929281" cy="707886"/>
          </a:xfrm>
          <a:prstGeom prst="rect">
            <a:avLst/>
          </a:prstGeom>
          <a:solidFill>
            <a:schemeClr val="bg1"/>
          </a:solidFill>
        </p:spPr>
        <p:txBody>
          <a:bodyPr wrap="none" rtlCol="0">
            <a:spAutoFit/>
          </a:bodyPr>
          <a:lstStyle/>
          <a:p>
            <a:r>
              <a:rPr lang="en-US" altLang="zh-CN" sz="4000" dirty="0">
                <a:solidFill>
                  <a:srgbClr val="7030A0"/>
                </a:solidFill>
                <a:latin typeface="Teko SemiBold" panose="02000000000000000000" pitchFamily="2" charset="0"/>
                <a:cs typeface="Teko SemiBold" panose="02000000000000000000" pitchFamily="2" charset="0"/>
              </a:rPr>
              <a:t>FEATURE HIGHLIGHTS</a:t>
            </a:r>
            <a:endParaRPr lang="zh-CN" altLang="en-US" sz="4000" dirty="0">
              <a:solidFill>
                <a:srgbClr val="7030A0"/>
              </a:solidFill>
              <a:latin typeface="Teko SemiBold" panose="02000000000000000000" pitchFamily="2" charset="0"/>
              <a:cs typeface="Teko SemiBold" panose="02000000000000000000" pitchFamily="2" charset="0"/>
            </a:endParaRPr>
          </a:p>
        </p:txBody>
      </p:sp>
      <p:sp>
        <p:nvSpPr>
          <p:cNvPr id="11" name="文本占位符 10">
            <a:extLst>
              <a:ext uri="{FF2B5EF4-FFF2-40B4-BE49-F238E27FC236}">
                <a16:creationId xmlns:a16="http://schemas.microsoft.com/office/drawing/2014/main" id="{D78BC5B7-0B62-F91C-72E9-95A169CD4858}"/>
              </a:ext>
            </a:extLst>
          </p:cNvPr>
          <p:cNvSpPr>
            <a:spLocks noGrp="1"/>
          </p:cNvSpPr>
          <p:nvPr>
            <p:ph type="body" sz="quarter" idx="10" hasCustomPrompt="1"/>
          </p:nvPr>
        </p:nvSpPr>
        <p:spPr>
          <a:xfrm>
            <a:off x="684287" y="2443085"/>
            <a:ext cx="2304256" cy="239319"/>
          </a:xfrm>
        </p:spPr>
        <p:txBody>
          <a:bodyPr>
            <a:normAutofit/>
          </a:bodyPr>
          <a:lstStyle>
            <a:lvl1pPr marL="0" indent="0">
              <a:buNone/>
              <a:defRPr sz="1100">
                <a:latin typeface="Noto Sans" panose="020B0502040504020204" pitchFamily="34" charset="0"/>
                <a:cs typeface="Noto Sans" panose="020B0502040504020204" pitchFamily="34" charset="0"/>
              </a:defRPr>
            </a:lvl1pPr>
          </a:lstStyle>
          <a:p>
            <a:pPr lvl="0"/>
            <a:r>
              <a:rPr lang="en-US" altLang="zh-CN" dirty="0"/>
              <a:t>Title</a:t>
            </a:r>
            <a:endParaRPr lang="zh-CN" altLang="en-US" dirty="0"/>
          </a:p>
        </p:txBody>
      </p:sp>
      <p:sp>
        <p:nvSpPr>
          <p:cNvPr id="12" name="文本占位符 10">
            <a:extLst>
              <a:ext uri="{FF2B5EF4-FFF2-40B4-BE49-F238E27FC236}">
                <a16:creationId xmlns:a16="http://schemas.microsoft.com/office/drawing/2014/main" id="{64DBAFF4-1158-0E2D-B123-F013675CFC6E}"/>
              </a:ext>
            </a:extLst>
          </p:cNvPr>
          <p:cNvSpPr>
            <a:spLocks noGrp="1"/>
          </p:cNvSpPr>
          <p:nvPr>
            <p:ph type="body" sz="quarter" idx="11" hasCustomPrompt="1"/>
          </p:nvPr>
        </p:nvSpPr>
        <p:spPr>
          <a:xfrm>
            <a:off x="684287" y="2784430"/>
            <a:ext cx="2304256" cy="1092373"/>
          </a:xfrm>
        </p:spPr>
        <p:txBody>
          <a:bodyPr>
            <a:normAutofit/>
          </a:bodyPr>
          <a:lstStyle>
            <a:lvl1pPr marL="0" indent="0">
              <a:buNone/>
              <a:defRPr sz="1000">
                <a:latin typeface="Noto Sans" panose="020B0502040504020204" pitchFamily="34" charset="0"/>
                <a:cs typeface="Noto Sans" panose="020B0502040504020204" pitchFamily="34" charset="0"/>
              </a:defRPr>
            </a:lvl1pPr>
          </a:lstStyle>
          <a:p>
            <a:pPr lvl="0"/>
            <a:r>
              <a:rPr lang="en-US" altLang="zh-CN" dirty="0"/>
              <a:t>Text</a:t>
            </a:r>
            <a:endParaRPr lang="zh-CN" altLang="en-US" dirty="0"/>
          </a:p>
        </p:txBody>
      </p:sp>
      <p:sp>
        <p:nvSpPr>
          <p:cNvPr id="21" name="文本占位符 10">
            <a:extLst>
              <a:ext uri="{FF2B5EF4-FFF2-40B4-BE49-F238E27FC236}">
                <a16:creationId xmlns:a16="http://schemas.microsoft.com/office/drawing/2014/main" id="{A52468D6-D64A-4C79-4910-A0F8DA6156BE}"/>
              </a:ext>
            </a:extLst>
          </p:cNvPr>
          <p:cNvSpPr>
            <a:spLocks noGrp="1"/>
          </p:cNvSpPr>
          <p:nvPr>
            <p:ph type="body" sz="quarter" idx="12" hasCustomPrompt="1"/>
          </p:nvPr>
        </p:nvSpPr>
        <p:spPr>
          <a:xfrm>
            <a:off x="4356695" y="2443085"/>
            <a:ext cx="2304256" cy="239319"/>
          </a:xfrm>
        </p:spPr>
        <p:txBody>
          <a:bodyPr>
            <a:normAutofit/>
          </a:bodyPr>
          <a:lstStyle>
            <a:lvl1pPr marL="0" indent="0">
              <a:buNone/>
              <a:defRPr sz="1100">
                <a:latin typeface="Noto Sans" panose="020B0502040504020204" pitchFamily="34" charset="0"/>
                <a:cs typeface="Noto Sans" panose="020B0502040504020204" pitchFamily="34" charset="0"/>
              </a:defRPr>
            </a:lvl1pPr>
          </a:lstStyle>
          <a:p>
            <a:pPr lvl="0"/>
            <a:r>
              <a:rPr lang="en-US" altLang="zh-CN" dirty="0"/>
              <a:t>Title</a:t>
            </a:r>
            <a:endParaRPr lang="zh-CN" altLang="en-US" dirty="0"/>
          </a:p>
        </p:txBody>
      </p:sp>
      <p:sp>
        <p:nvSpPr>
          <p:cNvPr id="22" name="文本占位符 10">
            <a:extLst>
              <a:ext uri="{FF2B5EF4-FFF2-40B4-BE49-F238E27FC236}">
                <a16:creationId xmlns:a16="http://schemas.microsoft.com/office/drawing/2014/main" id="{93CAC602-0FA5-B19A-8E77-C25175020133}"/>
              </a:ext>
            </a:extLst>
          </p:cNvPr>
          <p:cNvSpPr>
            <a:spLocks noGrp="1"/>
          </p:cNvSpPr>
          <p:nvPr>
            <p:ph type="body" sz="quarter" idx="13" hasCustomPrompt="1"/>
          </p:nvPr>
        </p:nvSpPr>
        <p:spPr>
          <a:xfrm>
            <a:off x="4356695" y="2784430"/>
            <a:ext cx="2304256" cy="1092373"/>
          </a:xfrm>
        </p:spPr>
        <p:txBody>
          <a:bodyPr>
            <a:normAutofit/>
          </a:bodyPr>
          <a:lstStyle>
            <a:lvl1pPr marL="0" indent="0">
              <a:buNone/>
              <a:defRPr sz="1000">
                <a:latin typeface="Noto Sans" panose="020B0502040504020204" pitchFamily="34" charset="0"/>
                <a:cs typeface="Noto Sans" panose="020B0502040504020204" pitchFamily="34" charset="0"/>
              </a:defRPr>
            </a:lvl1pPr>
          </a:lstStyle>
          <a:p>
            <a:pPr lvl="0"/>
            <a:r>
              <a:rPr lang="en-US" altLang="zh-CN" dirty="0"/>
              <a:t>Text</a:t>
            </a:r>
            <a:endParaRPr lang="zh-CN" altLang="en-US" dirty="0"/>
          </a:p>
        </p:txBody>
      </p:sp>
      <p:sp>
        <p:nvSpPr>
          <p:cNvPr id="23" name="文本占位符 10">
            <a:extLst>
              <a:ext uri="{FF2B5EF4-FFF2-40B4-BE49-F238E27FC236}">
                <a16:creationId xmlns:a16="http://schemas.microsoft.com/office/drawing/2014/main" id="{3D7FCC9D-1D95-F2F4-4273-D99597F4EEFC}"/>
              </a:ext>
            </a:extLst>
          </p:cNvPr>
          <p:cNvSpPr>
            <a:spLocks noGrp="1"/>
          </p:cNvSpPr>
          <p:nvPr>
            <p:ph type="body" sz="quarter" idx="14" hasCustomPrompt="1"/>
          </p:nvPr>
        </p:nvSpPr>
        <p:spPr>
          <a:xfrm>
            <a:off x="684287" y="5107381"/>
            <a:ext cx="2304256" cy="239319"/>
          </a:xfrm>
        </p:spPr>
        <p:txBody>
          <a:bodyPr>
            <a:normAutofit/>
          </a:bodyPr>
          <a:lstStyle>
            <a:lvl1pPr marL="0" indent="0">
              <a:buNone/>
              <a:defRPr sz="1100">
                <a:latin typeface="Noto Sans" panose="020B0502040504020204" pitchFamily="34" charset="0"/>
                <a:cs typeface="Noto Sans" panose="020B0502040504020204" pitchFamily="34" charset="0"/>
              </a:defRPr>
            </a:lvl1pPr>
          </a:lstStyle>
          <a:p>
            <a:pPr lvl="0"/>
            <a:r>
              <a:rPr lang="en-US" altLang="zh-CN" dirty="0"/>
              <a:t>Title</a:t>
            </a:r>
            <a:endParaRPr lang="zh-CN" altLang="en-US" dirty="0"/>
          </a:p>
        </p:txBody>
      </p:sp>
      <p:sp>
        <p:nvSpPr>
          <p:cNvPr id="24" name="文本占位符 10">
            <a:extLst>
              <a:ext uri="{FF2B5EF4-FFF2-40B4-BE49-F238E27FC236}">
                <a16:creationId xmlns:a16="http://schemas.microsoft.com/office/drawing/2014/main" id="{81307414-DB82-CF15-EE69-EA0F6CA125A6}"/>
              </a:ext>
            </a:extLst>
          </p:cNvPr>
          <p:cNvSpPr>
            <a:spLocks noGrp="1"/>
          </p:cNvSpPr>
          <p:nvPr>
            <p:ph type="body" sz="quarter" idx="15" hasCustomPrompt="1"/>
          </p:nvPr>
        </p:nvSpPr>
        <p:spPr>
          <a:xfrm>
            <a:off x="684287" y="5448726"/>
            <a:ext cx="2304256" cy="1092373"/>
          </a:xfrm>
        </p:spPr>
        <p:txBody>
          <a:bodyPr>
            <a:normAutofit/>
          </a:bodyPr>
          <a:lstStyle>
            <a:lvl1pPr marL="0" indent="0">
              <a:buNone/>
              <a:defRPr sz="1000">
                <a:latin typeface="Noto Sans" panose="020B0502040504020204" pitchFamily="34" charset="0"/>
                <a:cs typeface="Noto Sans" panose="020B0502040504020204" pitchFamily="34" charset="0"/>
              </a:defRPr>
            </a:lvl1pPr>
          </a:lstStyle>
          <a:p>
            <a:pPr lvl="0"/>
            <a:r>
              <a:rPr lang="en-US" altLang="zh-CN" dirty="0"/>
              <a:t>Text</a:t>
            </a:r>
            <a:endParaRPr lang="zh-CN" altLang="en-US" dirty="0"/>
          </a:p>
        </p:txBody>
      </p:sp>
      <p:sp>
        <p:nvSpPr>
          <p:cNvPr id="25" name="文本占位符 10">
            <a:extLst>
              <a:ext uri="{FF2B5EF4-FFF2-40B4-BE49-F238E27FC236}">
                <a16:creationId xmlns:a16="http://schemas.microsoft.com/office/drawing/2014/main" id="{64F7B5B1-E7BB-3219-458B-A6F1113F2FA4}"/>
              </a:ext>
            </a:extLst>
          </p:cNvPr>
          <p:cNvSpPr>
            <a:spLocks noGrp="1"/>
          </p:cNvSpPr>
          <p:nvPr>
            <p:ph type="body" sz="quarter" idx="16" hasCustomPrompt="1"/>
          </p:nvPr>
        </p:nvSpPr>
        <p:spPr>
          <a:xfrm>
            <a:off x="4356695" y="5107381"/>
            <a:ext cx="2304256" cy="239319"/>
          </a:xfrm>
        </p:spPr>
        <p:txBody>
          <a:bodyPr>
            <a:normAutofit/>
          </a:bodyPr>
          <a:lstStyle>
            <a:lvl1pPr marL="0" indent="0">
              <a:buNone/>
              <a:defRPr sz="1100">
                <a:latin typeface="Noto Sans" panose="020B0502040504020204" pitchFamily="34" charset="0"/>
                <a:cs typeface="Noto Sans" panose="020B0502040504020204" pitchFamily="34" charset="0"/>
              </a:defRPr>
            </a:lvl1pPr>
          </a:lstStyle>
          <a:p>
            <a:pPr lvl="0"/>
            <a:r>
              <a:rPr lang="en-US" altLang="zh-CN" dirty="0"/>
              <a:t>Title</a:t>
            </a:r>
            <a:endParaRPr lang="zh-CN" altLang="en-US" dirty="0"/>
          </a:p>
        </p:txBody>
      </p:sp>
      <p:sp>
        <p:nvSpPr>
          <p:cNvPr id="26" name="文本占位符 10">
            <a:extLst>
              <a:ext uri="{FF2B5EF4-FFF2-40B4-BE49-F238E27FC236}">
                <a16:creationId xmlns:a16="http://schemas.microsoft.com/office/drawing/2014/main" id="{4D1C164A-E600-F3CC-EB55-DA1F0F89E35B}"/>
              </a:ext>
            </a:extLst>
          </p:cNvPr>
          <p:cNvSpPr>
            <a:spLocks noGrp="1"/>
          </p:cNvSpPr>
          <p:nvPr>
            <p:ph type="body" sz="quarter" idx="17" hasCustomPrompt="1"/>
          </p:nvPr>
        </p:nvSpPr>
        <p:spPr>
          <a:xfrm>
            <a:off x="4356695" y="5448726"/>
            <a:ext cx="2304256" cy="1092373"/>
          </a:xfrm>
        </p:spPr>
        <p:txBody>
          <a:bodyPr>
            <a:normAutofit/>
          </a:bodyPr>
          <a:lstStyle>
            <a:lvl1pPr marL="0" indent="0">
              <a:buNone/>
              <a:defRPr sz="1000">
                <a:latin typeface="Noto Sans" panose="020B0502040504020204" pitchFamily="34" charset="0"/>
                <a:cs typeface="Noto Sans" panose="020B0502040504020204" pitchFamily="34" charset="0"/>
              </a:defRPr>
            </a:lvl1pPr>
          </a:lstStyle>
          <a:p>
            <a:pPr lvl="0"/>
            <a:r>
              <a:rPr lang="en-US" altLang="zh-CN" dirty="0"/>
              <a:t>Text</a:t>
            </a:r>
            <a:endParaRPr lang="zh-CN" altLang="en-US" dirty="0"/>
          </a:p>
        </p:txBody>
      </p:sp>
      <p:sp>
        <p:nvSpPr>
          <p:cNvPr id="27" name="文本占位符 10">
            <a:extLst>
              <a:ext uri="{FF2B5EF4-FFF2-40B4-BE49-F238E27FC236}">
                <a16:creationId xmlns:a16="http://schemas.microsoft.com/office/drawing/2014/main" id="{E70D8114-1D20-E669-9362-0266E5956F59}"/>
              </a:ext>
            </a:extLst>
          </p:cNvPr>
          <p:cNvSpPr>
            <a:spLocks noGrp="1"/>
          </p:cNvSpPr>
          <p:nvPr>
            <p:ph type="body" sz="quarter" idx="18" hasCustomPrompt="1"/>
          </p:nvPr>
        </p:nvSpPr>
        <p:spPr>
          <a:xfrm>
            <a:off x="684287" y="8010997"/>
            <a:ext cx="2304256" cy="239319"/>
          </a:xfrm>
        </p:spPr>
        <p:txBody>
          <a:bodyPr>
            <a:normAutofit/>
          </a:bodyPr>
          <a:lstStyle>
            <a:lvl1pPr marL="0" indent="0">
              <a:buNone/>
              <a:defRPr sz="1100">
                <a:latin typeface="Noto Sans" panose="020B0502040504020204" pitchFamily="34" charset="0"/>
                <a:cs typeface="Noto Sans" panose="020B0502040504020204" pitchFamily="34" charset="0"/>
              </a:defRPr>
            </a:lvl1pPr>
          </a:lstStyle>
          <a:p>
            <a:pPr lvl="0"/>
            <a:r>
              <a:rPr lang="en-US" altLang="zh-CN" dirty="0"/>
              <a:t>Title</a:t>
            </a:r>
            <a:endParaRPr lang="zh-CN" altLang="en-US" dirty="0"/>
          </a:p>
        </p:txBody>
      </p:sp>
      <p:sp>
        <p:nvSpPr>
          <p:cNvPr id="28" name="文本占位符 10">
            <a:extLst>
              <a:ext uri="{FF2B5EF4-FFF2-40B4-BE49-F238E27FC236}">
                <a16:creationId xmlns:a16="http://schemas.microsoft.com/office/drawing/2014/main" id="{87710BD0-A49D-4B78-4D2A-F06A223C1CA4}"/>
              </a:ext>
            </a:extLst>
          </p:cNvPr>
          <p:cNvSpPr>
            <a:spLocks noGrp="1"/>
          </p:cNvSpPr>
          <p:nvPr>
            <p:ph type="body" sz="quarter" idx="19" hasCustomPrompt="1"/>
          </p:nvPr>
        </p:nvSpPr>
        <p:spPr>
          <a:xfrm>
            <a:off x="684287" y="8352342"/>
            <a:ext cx="2304256" cy="1092373"/>
          </a:xfrm>
        </p:spPr>
        <p:txBody>
          <a:bodyPr>
            <a:normAutofit/>
          </a:bodyPr>
          <a:lstStyle>
            <a:lvl1pPr marL="0" indent="0">
              <a:buNone/>
              <a:defRPr sz="1000">
                <a:latin typeface="Noto Sans" panose="020B0502040504020204" pitchFamily="34" charset="0"/>
                <a:cs typeface="Noto Sans" panose="020B0502040504020204" pitchFamily="34" charset="0"/>
              </a:defRPr>
            </a:lvl1pPr>
          </a:lstStyle>
          <a:p>
            <a:pPr lvl="0"/>
            <a:r>
              <a:rPr lang="en-US" altLang="zh-CN" dirty="0"/>
              <a:t>Text</a:t>
            </a:r>
            <a:endParaRPr lang="zh-CN" altLang="en-US" dirty="0"/>
          </a:p>
        </p:txBody>
      </p:sp>
      <p:sp>
        <p:nvSpPr>
          <p:cNvPr id="29" name="文本占位符 10">
            <a:extLst>
              <a:ext uri="{FF2B5EF4-FFF2-40B4-BE49-F238E27FC236}">
                <a16:creationId xmlns:a16="http://schemas.microsoft.com/office/drawing/2014/main" id="{E8129795-D8BB-5840-EF9D-E02C9EE99F32}"/>
              </a:ext>
            </a:extLst>
          </p:cNvPr>
          <p:cNvSpPr>
            <a:spLocks noGrp="1"/>
          </p:cNvSpPr>
          <p:nvPr>
            <p:ph type="body" sz="quarter" idx="20" hasCustomPrompt="1"/>
          </p:nvPr>
        </p:nvSpPr>
        <p:spPr>
          <a:xfrm>
            <a:off x="4356695" y="8010996"/>
            <a:ext cx="2304256" cy="239319"/>
          </a:xfrm>
        </p:spPr>
        <p:txBody>
          <a:bodyPr>
            <a:normAutofit/>
          </a:bodyPr>
          <a:lstStyle>
            <a:lvl1pPr marL="0" indent="0">
              <a:buNone/>
              <a:defRPr sz="1100">
                <a:latin typeface="Noto Sans" panose="020B0502040504020204" pitchFamily="34" charset="0"/>
                <a:cs typeface="Noto Sans" panose="020B0502040504020204" pitchFamily="34" charset="0"/>
              </a:defRPr>
            </a:lvl1pPr>
          </a:lstStyle>
          <a:p>
            <a:pPr lvl="0"/>
            <a:r>
              <a:rPr lang="en-US" altLang="zh-CN" dirty="0"/>
              <a:t>Title</a:t>
            </a:r>
            <a:endParaRPr lang="zh-CN" altLang="en-US" dirty="0"/>
          </a:p>
        </p:txBody>
      </p:sp>
      <p:sp>
        <p:nvSpPr>
          <p:cNvPr id="30" name="文本占位符 10">
            <a:extLst>
              <a:ext uri="{FF2B5EF4-FFF2-40B4-BE49-F238E27FC236}">
                <a16:creationId xmlns:a16="http://schemas.microsoft.com/office/drawing/2014/main" id="{8C77BB03-F7EE-BDC5-96D1-EED5475507A9}"/>
              </a:ext>
            </a:extLst>
          </p:cNvPr>
          <p:cNvSpPr>
            <a:spLocks noGrp="1"/>
          </p:cNvSpPr>
          <p:nvPr>
            <p:ph type="body" sz="quarter" idx="21" hasCustomPrompt="1"/>
          </p:nvPr>
        </p:nvSpPr>
        <p:spPr>
          <a:xfrm>
            <a:off x="4356695" y="8352341"/>
            <a:ext cx="2304256" cy="1092373"/>
          </a:xfrm>
        </p:spPr>
        <p:txBody>
          <a:bodyPr>
            <a:normAutofit/>
          </a:bodyPr>
          <a:lstStyle>
            <a:lvl1pPr marL="0" indent="0">
              <a:buNone/>
              <a:defRPr sz="1000">
                <a:latin typeface="Noto Sans" panose="020B0502040504020204" pitchFamily="34" charset="0"/>
                <a:cs typeface="Noto Sans" panose="020B0502040504020204" pitchFamily="34" charset="0"/>
              </a:defRPr>
            </a:lvl1pPr>
          </a:lstStyle>
          <a:p>
            <a:pPr lvl="0"/>
            <a:r>
              <a:rPr lang="en-US" altLang="zh-CN" dirty="0"/>
              <a:t>Text</a:t>
            </a:r>
            <a:endParaRPr lang="zh-CN" altLang="en-US" dirty="0"/>
          </a:p>
        </p:txBody>
      </p:sp>
    </p:spTree>
    <p:extLst>
      <p:ext uri="{BB962C8B-B14F-4D97-AF65-F5344CB8AC3E}">
        <p14:creationId xmlns:p14="http://schemas.microsoft.com/office/powerpoint/2010/main" val="26110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3076" name="Picture 4" descr="E:\Shao_Lee\++\Thermal\7.OTHERS\product sheet\未命名-1-0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793" y="-6351"/>
            <a:ext cx="7566025" cy="106997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E:\Shao_Lee\++\Thermal\7.OTHERS\product sheet\未命名-1-09.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63" y="10382498"/>
            <a:ext cx="7560000" cy="3109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Shao_Lee\++\Thermal\7.OTHERS\product sheet\未命名-1-07.png">
            <a:extLst>
              <a:ext uri="{FF2B5EF4-FFF2-40B4-BE49-F238E27FC236}">
                <a16:creationId xmlns:a16="http://schemas.microsoft.com/office/drawing/2014/main" id="{5DC445E4-741A-A92D-2EDE-8B3F4EB4E1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6255" y="378148"/>
            <a:ext cx="2163762" cy="3286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Shao_Lee\++\Thermal\7.OTHERS\product sheet\未命名-1-08.png">
            <a:extLst>
              <a:ext uri="{FF2B5EF4-FFF2-40B4-BE49-F238E27FC236}">
                <a16:creationId xmlns:a16="http://schemas.microsoft.com/office/drawing/2014/main" id="{90819A69-3E9E-2ADE-E391-EA69F3E454F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6255" y="8227020"/>
            <a:ext cx="2163762" cy="32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9079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78065" y="428232"/>
            <a:ext cx="6805137" cy="1782233"/>
          </a:xfrm>
          <a:prstGeom prst="rect">
            <a:avLst/>
          </a:prstGeom>
        </p:spPr>
        <p:txBody>
          <a:bodyPr vert="horz" lIns="99569" tIns="49785" rIns="99569" bIns="49785"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378065" y="2495128"/>
            <a:ext cx="6805137" cy="7057150"/>
          </a:xfrm>
          <a:prstGeom prst="rect">
            <a:avLst/>
          </a:prstGeom>
        </p:spPr>
        <p:txBody>
          <a:bodyPr vert="horz" lIns="99569" tIns="49785" rIns="99569" bIns="49785"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378065" y="9911199"/>
            <a:ext cx="1764295" cy="569325"/>
          </a:xfrm>
          <a:prstGeom prst="rect">
            <a:avLst/>
          </a:prstGeom>
        </p:spPr>
        <p:txBody>
          <a:bodyPr vert="horz" lIns="99569" tIns="49785" rIns="99569" bIns="49785" rtlCol="0" anchor="ctr"/>
          <a:lstStyle>
            <a:lvl1pPr algn="l">
              <a:defRPr sz="1300">
                <a:solidFill>
                  <a:schemeClr val="tx1">
                    <a:tint val="75000"/>
                  </a:schemeClr>
                </a:solidFill>
              </a:defRPr>
            </a:lvl1pPr>
          </a:lstStyle>
          <a:p>
            <a:fld id="{F8B9EDC7-1D5A-430F-A79D-3D2B2607780C}" type="datetimeFigureOut">
              <a:rPr lang="zh-TW" altLang="en-US" smtClean="0"/>
              <a:t>2023/12/12</a:t>
            </a:fld>
            <a:endParaRPr lang="zh-TW" altLang="en-US"/>
          </a:p>
        </p:txBody>
      </p:sp>
      <p:sp>
        <p:nvSpPr>
          <p:cNvPr id="5" name="頁尾版面配置區 4"/>
          <p:cNvSpPr>
            <a:spLocks noGrp="1"/>
          </p:cNvSpPr>
          <p:nvPr>
            <p:ph type="ftr" sz="quarter" idx="3"/>
          </p:nvPr>
        </p:nvSpPr>
        <p:spPr>
          <a:xfrm>
            <a:off x="2583432" y="9911199"/>
            <a:ext cx="2394400" cy="569325"/>
          </a:xfrm>
          <a:prstGeom prst="rect">
            <a:avLst/>
          </a:prstGeom>
        </p:spPr>
        <p:txBody>
          <a:bodyPr vert="horz" lIns="99569" tIns="49785" rIns="99569" bIns="49785" rtlCol="0" anchor="ctr"/>
          <a:lstStyle>
            <a:lvl1pPr algn="ctr">
              <a:defRPr sz="13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5418907" y="9911199"/>
            <a:ext cx="1764295" cy="569325"/>
          </a:xfrm>
          <a:prstGeom prst="rect">
            <a:avLst/>
          </a:prstGeom>
        </p:spPr>
        <p:txBody>
          <a:bodyPr vert="horz" lIns="99569" tIns="49785" rIns="99569" bIns="49785" rtlCol="0" anchor="ctr"/>
          <a:lstStyle>
            <a:lvl1pPr algn="r">
              <a:defRPr sz="1300">
                <a:solidFill>
                  <a:schemeClr val="tx1">
                    <a:tint val="75000"/>
                  </a:schemeClr>
                </a:solidFill>
              </a:defRPr>
            </a:lvl1pPr>
          </a:lstStyle>
          <a:p>
            <a:fld id="{26023348-3F9E-4C41-B368-8DACFDEFA257}" type="slidenum">
              <a:rPr lang="zh-TW" altLang="en-US" smtClean="0"/>
              <a:t>‹#›</a:t>
            </a:fld>
            <a:endParaRPr lang="zh-TW" altLang="en-US"/>
          </a:p>
        </p:txBody>
      </p:sp>
    </p:spTree>
    <p:extLst>
      <p:ext uri="{BB962C8B-B14F-4D97-AF65-F5344CB8AC3E}">
        <p14:creationId xmlns:p14="http://schemas.microsoft.com/office/powerpoint/2010/main" val="400517059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Lst>
  <p:txStyles>
    <p:titleStyle>
      <a:lvl1pPr algn="ctr" defTabSz="995690" rtl="0" eaLnBrk="1" latinLnBrk="0" hangingPunct="1">
        <a:spcBef>
          <a:spcPct val="0"/>
        </a:spcBef>
        <a:buNone/>
        <a:defRPr sz="4800" kern="1200">
          <a:solidFill>
            <a:schemeClr val="tx1"/>
          </a:solidFill>
          <a:latin typeface="+mj-lt"/>
          <a:ea typeface="+mj-ea"/>
          <a:cs typeface="+mj-cs"/>
        </a:defRPr>
      </a:lvl1pPr>
    </p:titleStyle>
    <p:body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zh-TW"/>
      </a:defPPr>
      <a:lvl1pPr marL="0" algn="l" defTabSz="995690" rtl="0" eaLnBrk="1" latinLnBrk="0" hangingPunct="1">
        <a:defRPr sz="2000" kern="1200">
          <a:solidFill>
            <a:schemeClr val="tx1"/>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4F4CA3B6-8AE8-AC24-16AB-3A226EA0DB13}"/>
              </a:ext>
            </a:extLst>
          </p:cNvPr>
          <p:cNvSpPr>
            <a:spLocks noGrp="1"/>
          </p:cNvSpPr>
          <p:nvPr>
            <p:ph type="body" sz="quarter" idx="11"/>
          </p:nvPr>
        </p:nvSpPr>
        <p:spPr>
          <a:xfrm>
            <a:off x="612279" y="5202685"/>
            <a:ext cx="2952328" cy="4968552"/>
          </a:xfrm>
        </p:spPr>
        <p:txBody>
          <a:bodyPr>
            <a:normAutofit fontScale="92500" lnSpcReduction="10000"/>
          </a:bodyPr>
          <a:lstStyle/>
          <a:p>
            <a:r>
              <a:rPr lang="en-US" altLang="zh-TW" b="1" dirty="0"/>
              <a:t>The Pinnacle of Cooler Master’s HAF Legacy – </a:t>
            </a:r>
            <a:endParaRPr lang="zh-TW" altLang="zh-TW" dirty="0"/>
          </a:p>
          <a:p>
            <a:r>
              <a:rPr lang="en-US" altLang="zh-TW" dirty="0"/>
              <a:t>Debuted in 2008, HAF has long been synonymous with exquisite performance and DIY</a:t>
            </a:r>
            <a:r>
              <a:rPr lang="zh-TW" altLang="en-US" dirty="0"/>
              <a:t> </a:t>
            </a:r>
            <a:r>
              <a:rPr lang="en-US" altLang="zh-TW" dirty="0"/>
              <a:t>freedom. HAF 700 EVO recreates not only HAF’s renowned thermal caliber but also the essence of its long-lived legacy. </a:t>
            </a:r>
            <a:endParaRPr lang="zh-TW" altLang="zh-TW" dirty="0"/>
          </a:p>
          <a:p>
            <a:r>
              <a:rPr lang="en-US" altLang="zh-TW" dirty="0"/>
              <a:t> </a:t>
            </a:r>
            <a:endParaRPr lang="zh-TW" altLang="zh-TW" dirty="0"/>
          </a:p>
          <a:p>
            <a:r>
              <a:rPr lang="en-US" altLang="zh-TW" b="1" dirty="0"/>
              <a:t>The HAF Standard In Cooling – </a:t>
            </a:r>
            <a:endParaRPr lang="zh-TW" altLang="zh-TW" dirty="0"/>
          </a:p>
          <a:p>
            <a:r>
              <a:rPr lang="en-US" altLang="zh-TW" dirty="0"/>
              <a:t>HAF 700 EVO comes carefully engineered to maintain top market thermal performance and minimal noise levels at stock configuration. From the edge-lit ARGB tempered glass Intake Blades to boundless freedom in air and water cooling versatility, create your own system that runs as performant as it looks. Fancy eighteen 120mm fans? Dual 360 radiators? 480mm radiators? Take your pick, and make it yours.</a:t>
            </a:r>
            <a:endParaRPr lang="zh-TW" altLang="zh-TW" dirty="0"/>
          </a:p>
          <a:p>
            <a:r>
              <a:rPr lang="en-US" altLang="zh-TW" dirty="0"/>
              <a:t> </a:t>
            </a:r>
            <a:endParaRPr lang="zh-TW" altLang="zh-TW" dirty="0"/>
          </a:p>
          <a:p>
            <a:r>
              <a:rPr lang="en-US" altLang="zh-TW" b="1" dirty="0"/>
              <a:t>Built-In, Real Time Stats Monitoring – </a:t>
            </a:r>
            <a:endParaRPr lang="zh-TW" altLang="zh-TW" dirty="0"/>
          </a:p>
          <a:p>
            <a:r>
              <a:rPr lang="en-US" altLang="zh-TW" dirty="0"/>
              <a:t>Monitor system stats in real time or showcase your personality on Iris, your built-in LCD assistant. Immerse yourself in full range customization of </a:t>
            </a:r>
            <a:r>
              <a:rPr lang="it-IT" altLang="zh-TW" dirty="0"/>
              <a:t>Iris’s display and ARGB Gen2 elements via </a:t>
            </a:r>
            <a:r>
              <a:rPr lang="en-US" altLang="zh-TW" dirty="0" err="1"/>
              <a:t>MasterPlus</a:t>
            </a:r>
            <a:r>
              <a:rPr lang="it-IT" altLang="zh-TW" dirty="0"/>
              <a:t>+, and bring to life vastly </a:t>
            </a:r>
            <a:r>
              <a:rPr lang="en-US" altLang="zh-TW" dirty="0"/>
              <a:t>diverse setups, unique in aesthetics and function. </a:t>
            </a:r>
            <a:endParaRPr lang="zh-TW" altLang="zh-TW" dirty="0"/>
          </a:p>
          <a:p>
            <a:r>
              <a:rPr lang="en-US" altLang="zh-TW" dirty="0"/>
              <a:t> </a:t>
            </a:r>
            <a:endParaRPr lang="zh-TW" altLang="zh-TW" dirty="0"/>
          </a:p>
          <a:p>
            <a:r>
              <a:rPr lang="en-US" altLang="zh-TW" b="1" dirty="0"/>
              <a:t>A Decade of HAF Design, Revolutionized – </a:t>
            </a:r>
            <a:endParaRPr lang="zh-TW" altLang="zh-TW" dirty="0"/>
          </a:p>
          <a:p>
            <a:r>
              <a:rPr lang="en-US" altLang="zh-TW" dirty="0"/>
              <a:t>Minutes saved installing your system is worth millions in creative freedom. HAF 700 EVO’s state-of-the-art extensive tool-less design challenges the minimum number of screws required to complete a system. From the GPU, PSU to HDDs…install each detail with your bare hands and feel the heartbeat of an ever-evolving legacy. </a:t>
            </a:r>
            <a:endParaRPr lang="zh-TW" altLang="zh-TW" dirty="0"/>
          </a:p>
          <a:p>
            <a:endParaRPr lang="zh-CN" altLang="en-US" dirty="0"/>
          </a:p>
        </p:txBody>
      </p:sp>
      <p:pic>
        <p:nvPicPr>
          <p:cNvPr id="10" name="图片占位符 9" descr="图片包含 游戏机, 瓶子, 电脑, 灯光&#10;&#10;描述已自动生成">
            <a:extLst>
              <a:ext uri="{FF2B5EF4-FFF2-40B4-BE49-F238E27FC236}">
                <a16:creationId xmlns:a16="http://schemas.microsoft.com/office/drawing/2014/main" id="{7DD4CE96-F064-E167-E215-16773134642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0670" r="20670"/>
          <a:stretch>
            <a:fillRect/>
          </a:stretch>
        </p:blipFill>
        <p:spPr>
          <a:xfrm>
            <a:off x="3515556" y="5842598"/>
            <a:ext cx="5799547" cy="7318477"/>
          </a:xfrm>
        </p:spPr>
      </p:pic>
      <p:sp>
        <p:nvSpPr>
          <p:cNvPr id="4" name="文本占位符 3">
            <a:extLst>
              <a:ext uri="{FF2B5EF4-FFF2-40B4-BE49-F238E27FC236}">
                <a16:creationId xmlns:a16="http://schemas.microsoft.com/office/drawing/2014/main" id="{8598F489-702F-0685-C5AC-DC687B5FC709}"/>
              </a:ext>
            </a:extLst>
          </p:cNvPr>
          <p:cNvSpPr>
            <a:spLocks noGrp="1"/>
          </p:cNvSpPr>
          <p:nvPr>
            <p:ph type="body" sz="quarter" idx="13"/>
          </p:nvPr>
        </p:nvSpPr>
        <p:spPr/>
        <p:txBody>
          <a:bodyPr/>
          <a:lstStyle/>
          <a:p>
            <a:r>
              <a:rPr lang="en-US" altLang="zh-CN" dirty="0"/>
              <a:t>HAF 700 EVO </a:t>
            </a:r>
            <a:r>
              <a:rPr lang="en-US" altLang="zh-CN" dirty="0">
                <a:solidFill>
                  <a:schemeClr val="accent6"/>
                </a:solidFill>
              </a:rPr>
              <a:t>White</a:t>
            </a:r>
            <a:endParaRPr lang="zh-CN" altLang="en-US" dirty="0">
              <a:solidFill>
                <a:schemeClr val="accent6"/>
              </a:solidFill>
            </a:endParaRPr>
          </a:p>
        </p:txBody>
      </p:sp>
      <p:sp>
        <p:nvSpPr>
          <p:cNvPr id="5" name="文本占位符 4">
            <a:extLst>
              <a:ext uri="{FF2B5EF4-FFF2-40B4-BE49-F238E27FC236}">
                <a16:creationId xmlns:a16="http://schemas.microsoft.com/office/drawing/2014/main" id="{6BD089AD-5766-84B5-8F75-8AE5CC9FE977}"/>
              </a:ext>
            </a:extLst>
          </p:cNvPr>
          <p:cNvSpPr>
            <a:spLocks noGrp="1"/>
          </p:cNvSpPr>
          <p:nvPr>
            <p:ph type="body" sz="quarter" idx="14"/>
          </p:nvPr>
        </p:nvSpPr>
        <p:spPr>
          <a:xfrm>
            <a:off x="3348584" y="1687840"/>
            <a:ext cx="4031988" cy="2420568"/>
          </a:xfrm>
        </p:spPr>
        <p:txBody>
          <a:bodyPr/>
          <a:lstStyle/>
          <a:p>
            <a:r>
              <a:rPr lang="en-US" altLang="zh-TW" dirty="0"/>
              <a:t>To unlock their true potential, cooling components must work, not individually, but together as an ecosystem. The right case can do that for you.</a:t>
            </a:r>
            <a:endParaRPr lang="zh-TW" altLang="zh-TW" dirty="0"/>
          </a:p>
          <a:p>
            <a:r>
              <a:rPr lang="en-US" altLang="zh-TW" dirty="0"/>
              <a:t> </a:t>
            </a:r>
            <a:endParaRPr lang="zh-TW" altLang="zh-TW" dirty="0"/>
          </a:p>
          <a:p>
            <a:r>
              <a:rPr lang="en-US" altLang="zh-TW" dirty="0"/>
              <a:t>HAF 700 EVO unveils a new era of thermal efficiency through unique features designed to transcend the standards of contemporary cooling solutions. Rediscover</a:t>
            </a:r>
            <a:r>
              <a:rPr lang="zh-TW" altLang="en-US" dirty="0"/>
              <a:t> </a:t>
            </a:r>
            <a:r>
              <a:rPr lang="en-US" altLang="zh-TW" dirty="0"/>
              <a:t>PC</a:t>
            </a:r>
            <a:r>
              <a:rPr lang="zh-TW" altLang="en-US" dirty="0"/>
              <a:t> </a:t>
            </a:r>
            <a:r>
              <a:rPr lang="en-US" altLang="zh-TW" dirty="0"/>
              <a:t>DIY: a form of entertainment, a polished skillset, an exquisite art form, and a way of living. </a:t>
            </a:r>
            <a:endParaRPr lang="zh-TW" altLang="zh-TW" dirty="0"/>
          </a:p>
          <a:p>
            <a:endParaRPr lang="zh-CN" altLang="en-US" dirty="0"/>
          </a:p>
        </p:txBody>
      </p:sp>
      <p:sp>
        <p:nvSpPr>
          <p:cNvPr id="7" name="文本占位符 6">
            <a:extLst>
              <a:ext uri="{FF2B5EF4-FFF2-40B4-BE49-F238E27FC236}">
                <a16:creationId xmlns:a16="http://schemas.microsoft.com/office/drawing/2014/main" id="{93A2A0E2-8974-CAE9-C83D-BE3E28C43067}"/>
              </a:ext>
            </a:extLst>
          </p:cNvPr>
          <p:cNvSpPr>
            <a:spLocks noGrp="1"/>
          </p:cNvSpPr>
          <p:nvPr>
            <p:ph type="body" sz="quarter" idx="17"/>
          </p:nvPr>
        </p:nvSpPr>
        <p:spPr>
          <a:xfrm>
            <a:off x="3348583" y="1191563"/>
            <a:ext cx="4031987" cy="434975"/>
          </a:xfrm>
        </p:spPr>
        <p:txBody>
          <a:bodyPr/>
          <a:lstStyle/>
          <a:p>
            <a:pPr algn="l"/>
            <a:r>
              <a:rPr lang="en-US" altLang="zh-CN" dirty="0"/>
              <a:t>AIR TO THE THRONE</a:t>
            </a:r>
            <a:endParaRPr lang="zh-CN" altLang="en-US" dirty="0"/>
          </a:p>
        </p:txBody>
      </p:sp>
      <p:pic>
        <p:nvPicPr>
          <p:cNvPr id="8" name="图片 7" descr="图片包含 图形用户界面&#10;&#10;描述已自动生成">
            <a:extLst>
              <a:ext uri="{FF2B5EF4-FFF2-40B4-BE49-F238E27FC236}">
                <a16:creationId xmlns:a16="http://schemas.microsoft.com/office/drawing/2014/main" id="{583686FE-EA55-4135-3A59-957DD3004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913" y="522163"/>
            <a:ext cx="5688632" cy="4210921"/>
          </a:xfrm>
          <a:prstGeom prst="rect">
            <a:avLst/>
          </a:prstGeom>
        </p:spPr>
      </p:pic>
    </p:spTree>
    <p:extLst>
      <p:ext uri="{BB962C8B-B14F-4D97-AF65-F5344CB8AC3E}">
        <p14:creationId xmlns:p14="http://schemas.microsoft.com/office/powerpoint/2010/main" val="1936554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6FC220-5302-063E-1153-3C9A18683604}"/>
              </a:ext>
            </a:extLst>
          </p:cNvPr>
          <p:cNvSpPr txBox="1">
            <a:spLocks/>
          </p:cNvSpPr>
          <p:nvPr/>
        </p:nvSpPr>
        <p:spPr>
          <a:xfrm>
            <a:off x="540271" y="1152132"/>
            <a:ext cx="6732934" cy="382391"/>
          </a:xfrm>
          <a:prstGeom prst="rect">
            <a:avLst/>
          </a:prstGeom>
        </p:spPr>
        <p:txBody>
          <a:bodyPr/>
          <a:lstStyle>
            <a:lvl1pPr algn="ctr" defTabSz="995690" rtl="0" eaLnBrk="1" latinLnBrk="0" hangingPunct="1">
              <a:spcBef>
                <a:spcPct val="0"/>
              </a:spcBef>
              <a:buNone/>
              <a:defRPr sz="4800" kern="1200">
                <a:solidFill>
                  <a:schemeClr val="tx1"/>
                </a:solidFill>
                <a:latin typeface="+mj-lt"/>
                <a:ea typeface="+mj-ea"/>
                <a:cs typeface="+mj-cs"/>
              </a:defRPr>
            </a:lvl1pPr>
          </a:lstStyle>
          <a:p>
            <a:pPr algn="l"/>
            <a:r>
              <a:rPr lang="en-US" sz="2800" dirty="0">
                <a:solidFill>
                  <a:schemeClr val="tx1">
                    <a:lumMod val="65000"/>
                    <a:lumOff val="35000"/>
                  </a:schemeClr>
                </a:solidFill>
                <a:latin typeface="Teko SemiBold" pitchFamily="50" charset="0"/>
              </a:rPr>
              <a:t>HARDWARE SUPPORT &amp; </a:t>
            </a:r>
          </a:p>
          <a:p>
            <a:pPr algn="l"/>
            <a:r>
              <a:rPr lang="en-US" sz="2800" dirty="0">
                <a:solidFill>
                  <a:schemeClr val="tx1">
                    <a:lumMod val="65000"/>
                    <a:lumOff val="35000"/>
                  </a:schemeClr>
                </a:solidFill>
                <a:latin typeface="Teko SemiBold" pitchFamily="50" charset="0"/>
              </a:rPr>
              <a:t>CONNECTIVITY</a:t>
            </a:r>
          </a:p>
        </p:txBody>
      </p:sp>
      <p:sp>
        <p:nvSpPr>
          <p:cNvPr id="15" name="Text Placeholder 9">
            <a:extLst>
              <a:ext uri="{FF2B5EF4-FFF2-40B4-BE49-F238E27FC236}">
                <a16:creationId xmlns:a16="http://schemas.microsoft.com/office/drawing/2014/main" id="{1897F912-EF47-B686-AD5E-E72D23969484}"/>
              </a:ext>
            </a:extLst>
          </p:cNvPr>
          <p:cNvSpPr txBox="1">
            <a:spLocks/>
          </p:cNvSpPr>
          <p:nvPr/>
        </p:nvSpPr>
        <p:spPr>
          <a:xfrm>
            <a:off x="4542245" y="2557816"/>
            <a:ext cx="2730960" cy="4095451"/>
          </a:xfrm>
          <a:prstGeom prst="rect">
            <a:avLst/>
          </a:prstGeom>
        </p:spPr>
        <p:txBody>
          <a:bodyPr vert="horz" lIns="98708" tIns="0" rIns="98708" bIns="49354" rtlCol="0">
            <a:normAutofit/>
          </a:bodyPr>
          <a:lstStyle>
            <a:lvl1pPr marL="0" indent="0" algn="l" defTabSz="417899" rtl="0" eaLnBrk="1" latinLnBrk="0" hangingPunct="1">
              <a:lnSpc>
                <a:spcPct val="100000"/>
              </a:lnSpc>
              <a:spcBef>
                <a:spcPts val="0"/>
              </a:spcBef>
              <a:spcAft>
                <a:spcPts val="0"/>
              </a:spcAft>
              <a:buFont typeface="Arial" panose="020B0604020202020204" pitchFamily="34" charset="0"/>
              <a:buNone/>
              <a:defRPr sz="900" b="0" i="0" kern="1200" baseline="0">
                <a:solidFill>
                  <a:srgbClr val="53565A"/>
                </a:solidFill>
                <a:latin typeface="Noto Sans" panose="020B0502040504020204" pitchFamily="34" charset="0"/>
                <a:ea typeface="Noto Sans" panose="020B0502040504020204" pitchFamily="34" charset="0"/>
                <a:cs typeface="+mn-cs"/>
              </a:defRPr>
            </a:lvl1pPr>
            <a:lvl2pPr marL="313424" indent="-104475" algn="l" defTabSz="417899"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373" indent="-104475" algn="l" defTabSz="417899"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23"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273"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22"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172"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121"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071"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r>
              <a:rPr lang="en-US" altLang="zh-TW" sz="1080" b="1" dirty="0"/>
              <a:t>The HAF700 EVO truly has no limits when it comes to hardware support.</a:t>
            </a:r>
            <a:endParaRPr lang="en-US" altLang="zh-TW" sz="1080" dirty="0"/>
          </a:p>
          <a:p>
            <a:br>
              <a:rPr lang="en-US" altLang="zh-TW" sz="1080" dirty="0"/>
            </a:br>
            <a:r>
              <a:rPr lang="en-US" altLang="zh-TW" sz="1080" dirty="0"/>
              <a:t>Drawing inspiration from our ever-growing community of enthusiasts, the HAF 700 EVO is capable of housing up to </a:t>
            </a:r>
            <a:r>
              <a:rPr lang="en-US" altLang="zh-TW" sz="1080" b="1" dirty="0"/>
              <a:t>EATX motherboards </a:t>
            </a:r>
            <a:r>
              <a:rPr lang="en-US" altLang="zh-TW" sz="1080" dirty="0"/>
              <a:t>such as the Dominus Extreme, as well as </a:t>
            </a:r>
            <a:r>
              <a:rPr lang="en-US" altLang="zh-TW" sz="1080" b="1" dirty="0"/>
              <a:t>any sized graphics cards</a:t>
            </a:r>
            <a:r>
              <a:rPr lang="en-US" altLang="zh-TW" sz="1080" dirty="0"/>
              <a:t> in both horizontal and vertical orientations.</a:t>
            </a:r>
          </a:p>
          <a:p>
            <a:endParaRPr lang="en-US" altLang="zh-TW" sz="1080" dirty="0"/>
          </a:p>
          <a:p>
            <a:r>
              <a:rPr lang="en-US" altLang="zh-TW" sz="1080" dirty="0"/>
              <a:t>Users can enjoy direct side intake and </a:t>
            </a:r>
            <a:r>
              <a:rPr lang="en-US" altLang="zh-TW" sz="1080" b="1" dirty="0"/>
              <a:t>support for power supplies of up to 200mm, </a:t>
            </a:r>
            <a:r>
              <a:rPr lang="en-US" altLang="zh-TW" sz="1080" dirty="0"/>
              <a:t>and well as </a:t>
            </a:r>
            <a:r>
              <a:rPr lang="en-US" altLang="zh-TW" sz="1080" b="1" dirty="0"/>
              <a:t>unparalleled number of options for installing disks, pumps and radiators</a:t>
            </a:r>
            <a:r>
              <a:rPr lang="en-US" altLang="zh-TW" sz="1080" dirty="0"/>
              <a:t>.</a:t>
            </a:r>
            <a:r>
              <a:rPr lang="en-US" altLang="zh-TW" sz="1080" b="1" dirty="0"/>
              <a:t> </a:t>
            </a:r>
            <a:endParaRPr lang="en-US" altLang="zh-TW" sz="1080" dirty="0"/>
          </a:p>
        </p:txBody>
      </p:sp>
      <p:grpSp>
        <p:nvGrpSpPr>
          <p:cNvPr id="16" name="组合 15">
            <a:extLst>
              <a:ext uri="{FF2B5EF4-FFF2-40B4-BE49-F238E27FC236}">
                <a16:creationId xmlns:a16="http://schemas.microsoft.com/office/drawing/2014/main" id="{DC4D8B95-679E-777A-E056-ED50BB2B0293}"/>
              </a:ext>
            </a:extLst>
          </p:cNvPr>
          <p:cNvGrpSpPr/>
          <p:nvPr/>
        </p:nvGrpSpPr>
        <p:grpSpPr>
          <a:xfrm>
            <a:off x="-30822" y="2178348"/>
            <a:ext cx="4856749" cy="3600400"/>
            <a:chOff x="-6525739" y="797328"/>
            <a:chExt cx="6525739" cy="4830576"/>
          </a:xfrm>
        </p:grpSpPr>
        <p:pic>
          <p:nvPicPr>
            <p:cNvPr id="17" name="图片 16" descr="电脑主机&#10;&#10;中度可信度描述已自动生成">
              <a:extLst>
                <a:ext uri="{FF2B5EF4-FFF2-40B4-BE49-F238E27FC236}">
                  <a16:creationId xmlns:a16="http://schemas.microsoft.com/office/drawing/2014/main" id="{12EFB105-5FA7-3748-5394-D493A89F6D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5739" y="797328"/>
              <a:ext cx="6525739" cy="4830576"/>
            </a:xfrm>
            <a:prstGeom prst="rect">
              <a:avLst/>
            </a:prstGeom>
          </p:spPr>
        </p:pic>
        <p:sp>
          <p:nvSpPr>
            <p:cNvPr id="18" name="矩形: 圆角 17">
              <a:extLst>
                <a:ext uri="{FF2B5EF4-FFF2-40B4-BE49-F238E27FC236}">
                  <a16:creationId xmlns:a16="http://schemas.microsoft.com/office/drawing/2014/main" id="{7E695423-3206-E886-CC5A-0A49856C2A0E}"/>
                </a:ext>
              </a:extLst>
            </p:cNvPr>
            <p:cNvSpPr/>
            <p:nvPr/>
          </p:nvSpPr>
          <p:spPr>
            <a:xfrm>
              <a:off x="-5057775" y="2219325"/>
              <a:ext cx="2286000" cy="2314575"/>
            </a:xfrm>
            <a:prstGeom prst="round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ltLang="zh-CN" sz="1187" dirty="0">
                  <a:solidFill>
                    <a:schemeClr val="bg1"/>
                  </a:solidFill>
                  <a:latin typeface="Teko" pitchFamily="50" charset="0"/>
                </a:rPr>
                <a:t>Motherboards </a:t>
              </a:r>
            </a:p>
            <a:p>
              <a:r>
                <a:rPr lang="en-US" altLang="zh-CN" sz="1187" dirty="0">
                  <a:solidFill>
                    <a:schemeClr val="bg1"/>
                  </a:solidFill>
                  <a:latin typeface="Teko" pitchFamily="50" charset="0"/>
                </a:rPr>
                <a:t>Up to 35.5x35.5cm</a:t>
              </a:r>
              <a:endParaRPr lang="zh-CN" altLang="en-US" sz="1187" dirty="0">
                <a:solidFill>
                  <a:schemeClr val="bg1"/>
                </a:solidFill>
                <a:latin typeface="Teko" pitchFamily="50" charset="0"/>
              </a:endParaRPr>
            </a:p>
          </p:txBody>
        </p:sp>
        <p:sp>
          <p:nvSpPr>
            <p:cNvPr id="19" name="矩形: 圆角 18">
              <a:extLst>
                <a:ext uri="{FF2B5EF4-FFF2-40B4-BE49-F238E27FC236}">
                  <a16:creationId xmlns:a16="http://schemas.microsoft.com/office/drawing/2014/main" id="{91941C0D-40D4-5987-FB9B-8843A94E10D6}"/>
                </a:ext>
              </a:extLst>
            </p:cNvPr>
            <p:cNvSpPr/>
            <p:nvPr/>
          </p:nvSpPr>
          <p:spPr>
            <a:xfrm>
              <a:off x="-5057775" y="3313329"/>
              <a:ext cx="2899791" cy="740511"/>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ltLang="zh-CN" sz="1187" dirty="0">
                  <a:solidFill>
                    <a:schemeClr val="bg1"/>
                  </a:solidFill>
                  <a:latin typeface="Teko" pitchFamily="50" charset="0"/>
                </a:rPr>
                <a:t>Graphic card</a:t>
              </a:r>
            </a:p>
            <a:p>
              <a:r>
                <a:rPr lang="en-US" altLang="zh-CN" sz="1187" dirty="0">
                  <a:solidFill>
                    <a:schemeClr val="bg1"/>
                  </a:solidFill>
                  <a:latin typeface="Teko" pitchFamily="50" charset="0"/>
                </a:rPr>
                <a:t>Any size is supported</a:t>
              </a:r>
              <a:endParaRPr lang="zh-CN" altLang="en-US" sz="1187" dirty="0">
                <a:solidFill>
                  <a:schemeClr val="bg1"/>
                </a:solidFill>
                <a:latin typeface="Teko" pitchFamily="50" charset="0"/>
              </a:endParaRPr>
            </a:p>
          </p:txBody>
        </p:sp>
        <p:sp>
          <p:nvSpPr>
            <p:cNvPr id="20" name="矩形: 圆角 19">
              <a:extLst>
                <a:ext uri="{FF2B5EF4-FFF2-40B4-BE49-F238E27FC236}">
                  <a16:creationId xmlns:a16="http://schemas.microsoft.com/office/drawing/2014/main" id="{D5DBBED4-7AD7-DE39-BABE-9B253FCB6F16}"/>
                </a:ext>
              </a:extLst>
            </p:cNvPr>
            <p:cNvSpPr/>
            <p:nvPr/>
          </p:nvSpPr>
          <p:spPr>
            <a:xfrm>
              <a:off x="-5204079" y="3970135"/>
              <a:ext cx="1448943" cy="740511"/>
            </a:xfrm>
            <a:prstGeom prst="roundRect">
              <a:avLst/>
            </a:pr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ltLang="zh-CN" sz="1187" dirty="0">
                  <a:solidFill>
                    <a:schemeClr val="bg1"/>
                  </a:solidFill>
                  <a:latin typeface="Teko" pitchFamily="50" charset="0"/>
                </a:rPr>
                <a:t>Power Supply</a:t>
              </a:r>
            </a:p>
            <a:p>
              <a:r>
                <a:rPr lang="en-US" altLang="zh-CN" sz="1187" dirty="0">
                  <a:solidFill>
                    <a:schemeClr val="bg1"/>
                  </a:solidFill>
                  <a:latin typeface="Teko" pitchFamily="50" charset="0"/>
                </a:rPr>
                <a:t>ATX, up to 200mm</a:t>
              </a:r>
              <a:endParaRPr lang="zh-CN" altLang="en-US" sz="1187" dirty="0">
                <a:solidFill>
                  <a:schemeClr val="bg1"/>
                </a:solidFill>
                <a:latin typeface="Teko" pitchFamily="50" charset="0"/>
              </a:endParaRPr>
            </a:p>
          </p:txBody>
        </p:sp>
      </p:grpSp>
      <p:pic>
        <p:nvPicPr>
          <p:cNvPr id="21" name="图片 20" descr="图片包含 游戏机, 瓶子, 电脑, 灯光&#10;&#10;描述已自动生成">
            <a:extLst>
              <a:ext uri="{FF2B5EF4-FFF2-40B4-BE49-F238E27FC236}">
                <a16:creationId xmlns:a16="http://schemas.microsoft.com/office/drawing/2014/main" id="{F23760AC-D377-13B0-22F4-08AD23384C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749" b="34751"/>
          <a:stretch/>
        </p:blipFill>
        <p:spPr>
          <a:xfrm>
            <a:off x="-827881" y="6268289"/>
            <a:ext cx="9684718" cy="3190173"/>
          </a:xfrm>
          <a:prstGeom prst="rect">
            <a:avLst/>
          </a:prstGeom>
          <a:effectLst>
            <a:softEdge rad="127000"/>
          </a:effectLst>
        </p:spPr>
      </p:pic>
      <p:sp>
        <p:nvSpPr>
          <p:cNvPr id="23" name="矩形: 圆角 22">
            <a:extLst>
              <a:ext uri="{FF2B5EF4-FFF2-40B4-BE49-F238E27FC236}">
                <a16:creationId xmlns:a16="http://schemas.microsoft.com/office/drawing/2014/main" id="{7B8654B5-2F33-6697-8E06-E8F73BE47CD0}"/>
              </a:ext>
            </a:extLst>
          </p:cNvPr>
          <p:cNvSpPr/>
          <p:nvPr/>
        </p:nvSpPr>
        <p:spPr>
          <a:xfrm>
            <a:off x="2556495" y="7740040"/>
            <a:ext cx="288032" cy="648072"/>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C71EB867-F7DA-6E4C-D632-C537E62007BD}"/>
              </a:ext>
            </a:extLst>
          </p:cNvPr>
          <p:cNvSpPr txBox="1"/>
          <p:nvPr/>
        </p:nvSpPr>
        <p:spPr>
          <a:xfrm>
            <a:off x="362044" y="7798029"/>
            <a:ext cx="1978427" cy="461665"/>
          </a:xfrm>
          <a:prstGeom prst="rect">
            <a:avLst/>
          </a:prstGeom>
          <a:noFill/>
        </p:spPr>
        <p:txBody>
          <a:bodyPr wrap="none" rtlCol="0">
            <a:spAutoFit/>
          </a:bodyPr>
          <a:lstStyle/>
          <a:p>
            <a:r>
              <a:rPr lang="en-US" altLang="zh-CN" sz="1200" dirty="0">
                <a:solidFill>
                  <a:schemeClr val="accent1"/>
                </a:solidFill>
                <a:latin typeface="Teko SemiBold" pitchFamily="50" charset="0"/>
              </a:rPr>
              <a:t>4poles Headset Jack(</a:t>
            </a:r>
            <a:r>
              <a:rPr lang="en-US" altLang="zh-CN" sz="1200" dirty="0" err="1">
                <a:solidFill>
                  <a:schemeClr val="accent1"/>
                </a:solidFill>
                <a:latin typeface="Teko SemiBold" pitchFamily="50" charset="0"/>
              </a:rPr>
              <a:t>Audio+Mic</a:t>
            </a:r>
            <a:r>
              <a:rPr lang="en-US" altLang="zh-CN" sz="1200" dirty="0">
                <a:solidFill>
                  <a:schemeClr val="accent1"/>
                </a:solidFill>
                <a:latin typeface="Teko SemiBold" pitchFamily="50" charset="0"/>
              </a:rPr>
              <a:t>)</a:t>
            </a:r>
          </a:p>
          <a:p>
            <a:r>
              <a:rPr lang="en-US" altLang="zh-CN" sz="1200" dirty="0">
                <a:solidFill>
                  <a:schemeClr val="accent1"/>
                </a:solidFill>
                <a:latin typeface="Teko SemiBold" pitchFamily="50" charset="0"/>
              </a:rPr>
              <a:t>+ Additional Dedicated Mic Jack</a:t>
            </a:r>
            <a:endParaRPr lang="zh-CN" altLang="en-US" sz="1200" dirty="0">
              <a:solidFill>
                <a:schemeClr val="accent1"/>
              </a:solidFill>
              <a:latin typeface="Teko SemiBold" pitchFamily="50" charset="0"/>
            </a:endParaRPr>
          </a:p>
        </p:txBody>
      </p:sp>
      <p:sp>
        <p:nvSpPr>
          <p:cNvPr id="26" name="矩形: 圆角 25">
            <a:extLst>
              <a:ext uri="{FF2B5EF4-FFF2-40B4-BE49-F238E27FC236}">
                <a16:creationId xmlns:a16="http://schemas.microsoft.com/office/drawing/2014/main" id="{B32AAF8E-57E1-ABA0-B740-CAB0116D79F4}"/>
              </a:ext>
            </a:extLst>
          </p:cNvPr>
          <p:cNvSpPr/>
          <p:nvPr/>
        </p:nvSpPr>
        <p:spPr>
          <a:xfrm>
            <a:off x="5220791" y="6818771"/>
            <a:ext cx="288032" cy="1198041"/>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E77CC238-F9F4-73AA-C49B-9F911F81CC2F}"/>
              </a:ext>
            </a:extLst>
          </p:cNvPr>
          <p:cNvSpPr txBox="1"/>
          <p:nvPr/>
        </p:nvSpPr>
        <p:spPr>
          <a:xfrm>
            <a:off x="5724847" y="7140792"/>
            <a:ext cx="1406154" cy="276999"/>
          </a:xfrm>
          <a:prstGeom prst="rect">
            <a:avLst/>
          </a:prstGeom>
          <a:noFill/>
        </p:spPr>
        <p:txBody>
          <a:bodyPr wrap="none" rtlCol="0">
            <a:spAutoFit/>
          </a:bodyPr>
          <a:lstStyle/>
          <a:p>
            <a:r>
              <a:rPr lang="en-US" altLang="zh-CN" sz="1200" dirty="0">
                <a:solidFill>
                  <a:schemeClr val="accent1"/>
                </a:solidFill>
                <a:latin typeface="Teko SemiBold" pitchFamily="50" charset="0"/>
              </a:rPr>
              <a:t>4x USB3.2 Gen1 Type-A</a:t>
            </a:r>
            <a:endParaRPr lang="zh-CN" altLang="en-US" sz="1200" dirty="0">
              <a:solidFill>
                <a:schemeClr val="accent1"/>
              </a:solidFill>
              <a:latin typeface="Teko SemiBold" pitchFamily="50" charset="0"/>
            </a:endParaRPr>
          </a:p>
        </p:txBody>
      </p:sp>
      <p:sp>
        <p:nvSpPr>
          <p:cNvPr id="28" name="文本框 27">
            <a:extLst>
              <a:ext uri="{FF2B5EF4-FFF2-40B4-BE49-F238E27FC236}">
                <a16:creationId xmlns:a16="http://schemas.microsoft.com/office/drawing/2014/main" id="{7C9DBFD8-2261-1D9F-E026-914497D075F2}"/>
              </a:ext>
            </a:extLst>
          </p:cNvPr>
          <p:cNvSpPr txBox="1"/>
          <p:nvPr/>
        </p:nvSpPr>
        <p:spPr>
          <a:xfrm>
            <a:off x="5724847" y="8091893"/>
            <a:ext cx="1396536" cy="276999"/>
          </a:xfrm>
          <a:prstGeom prst="rect">
            <a:avLst/>
          </a:prstGeom>
          <a:noFill/>
        </p:spPr>
        <p:txBody>
          <a:bodyPr wrap="none" rtlCol="0">
            <a:spAutoFit/>
          </a:bodyPr>
          <a:lstStyle/>
          <a:p>
            <a:r>
              <a:rPr lang="en-US" altLang="zh-CN" sz="1200" dirty="0">
                <a:solidFill>
                  <a:schemeClr val="accent1"/>
                </a:solidFill>
                <a:latin typeface="Teko SemiBold" pitchFamily="50" charset="0"/>
              </a:rPr>
              <a:t>1x USB3.2 Gen2 Type-C</a:t>
            </a:r>
            <a:endParaRPr lang="zh-CN" altLang="en-US" sz="1200" dirty="0">
              <a:solidFill>
                <a:schemeClr val="accent1"/>
              </a:solidFill>
              <a:latin typeface="Teko SemiBold" pitchFamily="50" charset="0"/>
            </a:endParaRPr>
          </a:p>
        </p:txBody>
      </p:sp>
      <p:sp>
        <p:nvSpPr>
          <p:cNvPr id="31" name="矩形: 圆角 30">
            <a:extLst>
              <a:ext uri="{FF2B5EF4-FFF2-40B4-BE49-F238E27FC236}">
                <a16:creationId xmlns:a16="http://schemas.microsoft.com/office/drawing/2014/main" id="{C76AEBEE-0F37-BF81-58A8-B973409D444F}"/>
              </a:ext>
            </a:extLst>
          </p:cNvPr>
          <p:cNvSpPr/>
          <p:nvPr/>
        </p:nvSpPr>
        <p:spPr>
          <a:xfrm>
            <a:off x="5220791" y="8010108"/>
            <a:ext cx="288032" cy="249586"/>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8480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6FC220-5302-063E-1153-3C9A18683604}"/>
              </a:ext>
            </a:extLst>
          </p:cNvPr>
          <p:cNvSpPr txBox="1">
            <a:spLocks/>
          </p:cNvSpPr>
          <p:nvPr/>
        </p:nvSpPr>
        <p:spPr>
          <a:xfrm>
            <a:off x="540271" y="1152132"/>
            <a:ext cx="6732934" cy="382391"/>
          </a:xfrm>
          <a:prstGeom prst="rect">
            <a:avLst/>
          </a:prstGeom>
        </p:spPr>
        <p:txBody>
          <a:bodyPr/>
          <a:lstStyle>
            <a:lvl1pPr algn="ctr" defTabSz="995690" rtl="0" eaLnBrk="1" latinLnBrk="0" hangingPunct="1">
              <a:spcBef>
                <a:spcPct val="0"/>
              </a:spcBef>
              <a:buNone/>
              <a:defRPr sz="4800" kern="1200">
                <a:solidFill>
                  <a:schemeClr val="tx1"/>
                </a:solidFill>
                <a:latin typeface="+mj-lt"/>
                <a:ea typeface="+mj-ea"/>
                <a:cs typeface="+mj-cs"/>
              </a:defRPr>
            </a:lvl1pPr>
          </a:lstStyle>
          <a:p>
            <a:pPr algn="l"/>
            <a:r>
              <a:rPr lang="en-US" sz="2800" dirty="0">
                <a:solidFill>
                  <a:schemeClr val="tx1">
                    <a:lumMod val="65000"/>
                    <a:lumOff val="35000"/>
                  </a:schemeClr>
                </a:solidFill>
                <a:latin typeface="Teko SemiBold" pitchFamily="50" charset="0"/>
              </a:rPr>
              <a:t>UMATACHED COOLING OPTIONS</a:t>
            </a:r>
          </a:p>
        </p:txBody>
      </p:sp>
      <p:sp>
        <p:nvSpPr>
          <p:cNvPr id="3" name="Text Placeholder 9">
            <a:extLst>
              <a:ext uri="{FF2B5EF4-FFF2-40B4-BE49-F238E27FC236}">
                <a16:creationId xmlns:a16="http://schemas.microsoft.com/office/drawing/2014/main" id="{70DCA3C3-D321-C10E-8B2D-E2F717684229}"/>
              </a:ext>
            </a:extLst>
          </p:cNvPr>
          <p:cNvSpPr txBox="1">
            <a:spLocks/>
          </p:cNvSpPr>
          <p:nvPr/>
        </p:nvSpPr>
        <p:spPr>
          <a:xfrm>
            <a:off x="459510" y="2782323"/>
            <a:ext cx="2730960" cy="1850282"/>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80" dirty="0">
                <a:latin typeface="Noto Sans" panose="020B0502040504020204" pitchFamily="34" charset="0"/>
                <a:ea typeface="Noto Sans" panose="020B0502040504020204" pitchFamily="34" charset="0"/>
              </a:rPr>
              <a:t>HAF 700 EVO provides users unparalleled options for out-of-the-box cooling support. Users may pick and choose between installing a selection of radiator sizes in various mounting locations: 480mm</a:t>
            </a:r>
            <a:r>
              <a:rPr lang="zh-TW" altLang="en-US" sz="1080" dirty="0">
                <a:latin typeface="Noto Sans" panose="020B0502040504020204" pitchFamily="34" charset="0"/>
              </a:rPr>
              <a:t> </a:t>
            </a:r>
            <a:r>
              <a:rPr lang="en-US" altLang="zh-TW" sz="1080" dirty="0">
                <a:latin typeface="Noto Sans" panose="020B0502040504020204" pitchFamily="34" charset="0"/>
                <a:ea typeface="Noto Sans" panose="020B0502040504020204" pitchFamily="34" charset="0"/>
              </a:rPr>
              <a:t>(side</a:t>
            </a:r>
            <a:r>
              <a:rPr lang="zh-TW" altLang="en-US" sz="1080" dirty="0">
                <a:latin typeface="Noto Sans" panose="020B0502040504020204" pitchFamily="34" charset="0"/>
              </a:rPr>
              <a:t> </a:t>
            </a:r>
            <a:r>
              <a:rPr lang="en-US" altLang="zh-TW" sz="1080" dirty="0">
                <a:latin typeface="Noto Sans" panose="020B0502040504020204" pitchFamily="34" charset="0"/>
                <a:ea typeface="Noto Sans" panose="020B0502040504020204" pitchFamily="34" charset="0"/>
              </a:rPr>
              <a:t>panel), 360mm (front panel, bottom panel, or up to dual radiators on the top panel), or 240mm (rear panel). </a:t>
            </a:r>
          </a:p>
        </p:txBody>
      </p:sp>
      <p:sp>
        <p:nvSpPr>
          <p:cNvPr id="4" name="文字版面配置區 8">
            <a:extLst>
              <a:ext uri="{FF2B5EF4-FFF2-40B4-BE49-F238E27FC236}">
                <a16:creationId xmlns:a16="http://schemas.microsoft.com/office/drawing/2014/main" id="{6C9639E1-8A69-B075-3135-F72A0C812766}"/>
              </a:ext>
            </a:extLst>
          </p:cNvPr>
          <p:cNvSpPr txBox="1">
            <a:spLocks/>
          </p:cNvSpPr>
          <p:nvPr/>
        </p:nvSpPr>
        <p:spPr>
          <a:xfrm>
            <a:off x="3790472" y="5512794"/>
            <a:ext cx="2281954" cy="508235"/>
          </a:xfrm>
          <a:prstGeom prst="rect">
            <a:avLst/>
          </a:prstGeom>
        </p:spPr>
        <p:txBody>
          <a:bodyPr vert="horz" lIns="99569" tIns="49785" rIns="99569" bIns="49785" rtlCol="0">
            <a:norm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sz="1100" b="1" dirty="0"/>
              <a:t>Rotatable Radiator Bracket</a:t>
            </a:r>
            <a:endParaRPr lang="zh-TW" altLang="en-US" sz="1100" b="1" dirty="0"/>
          </a:p>
        </p:txBody>
      </p:sp>
      <p:sp>
        <p:nvSpPr>
          <p:cNvPr id="5" name="文字版面配置區 9">
            <a:extLst>
              <a:ext uri="{FF2B5EF4-FFF2-40B4-BE49-F238E27FC236}">
                <a16:creationId xmlns:a16="http://schemas.microsoft.com/office/drawing/2014/main" id="{F5B2DF0D-91DD-0667-A23C-0F6A183E8E58}"/>
              </a:ext>
            </a:extLst>
          </p:cNvPr>
          <p:cNvSpPr txBox="1">
            <a:spLocks/>
          </p:cNvSpPr>
          <p:nvPr/>
        </p:nvSpPr>
        <p:spPr>
          <a:xfrm>
            <a:off x="3790472" y="5772139"/>
            <a:ext cx="3231654" cy="1100054"/>
          </a:xfrm>
          <a:prstGeom prst="rect">
            <a:avLst/>
          </a:prstGeom>
        </p:spPr>
        <p:txBody>
          <a:bodyPr>
            <a:normAutofit fontScale="32500" lnSpcReduction="20000"/>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nSpc>
                <a:spcPct val="120000"/>
              </a:lnSpc>
              <a:buNone/>
            </a:pPr>
            <a:r>
              <a:rPr lang="en-US" altLang="zh-TW" dirty="0">
                <a:latin typeface="Noto Sans" panose="020B0502040504020204" pitchFamily="34" charset="0"/>
                <a:ea typeface="Noto Sans" panose="020B0502040504020204" pitchFamily="34" charset="0"/>
              </a:rPr>
              <a:t>HAF 700 EVO boasts two rotatable fan/radiator brackets. These brackets are fully modular and can be installed in multiple positions for complex setups. Users may choose one of the two to rotate,  showcasing their radiator at unique angles. </a:t>
            </a:r>
          </a:p>
        </p:txBody>
      </p:sp>
      <p:sp>
        <p:nvSpPr>
          <p:cNvPr id="6" name="文字版面配置區 8">
            <a:extLst>
              <a:ext uri="{FF2B5EF4-FFF2-40B4-BE49-F238E27FC236}">
                <a16:creationId xmlns:a16="http://schemas.microsoft.com/office/drawing/2014/main" id="{7FB3CE1C-6412-3F20-1F8F-C3708633F38B}"/>
              </a:ext>
            </a:extLst>
          </p:cNvPr>
          <p:cNvSpPr txBox="1">
            <a:spLocks/>
          </p:cNvSpPr>
          <p:nvPr/>
        </p:nvSpPr>
        <p:spPr>
          <a:xfrm>
            <a:off x="450541" y="2387363"/>
            <a:ext cx="2230266" cy="394960"/>
          </a:xfrm>
          <a:prstGeom prst="rect">
            <a:avLst/>
          </a:prstGeom>
        </p:spPr>
        <p:txBody>
          <a:bodyPr vert="horz" lIns="99569" tIns="49785" rIns="99569" bIns="49785" rtlCol="0">
            <a:norm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sz="1100" b="1" dirty="0"/>
              <a:t>Mammoth Radiator Support</a:t>
            </a:r>
            <a:endParaRPr lang="zh-TW" altLang="en-US" sz="1100" b="1" dirty="0"/>
          </a:p>
        </p:txBody>
      </p:sp>
      <p:pic>
        <p:nvPicPr>
          <p:cNvPr id="7" name="Picture Placeholder 3" descr="A picture containing text&#10;&#10;Description automatically generated">
            <a:extLst>
              <a:ext uri="{FF2B5EF4-FFF2-40B4-BE49-F238E27FC236}">
                <a16:creationId xmlns:a16="http://schemas.microsoft.com/office/drawing/2014/main" id="{61ED0211-5B3D-B4E4-DB54-181DF2F9F66B}"/>
              </a:ext>
            </a:extLst>
          </p:cNvPr>
          <p:cNvPicPr>
            <a:picLocks noChangeAspect="1"/>
          </p:cNvPicPr>
          <p:nvPr/>
        </p:nvPicPr>
        <p:blipFill>
          <a:blip r:embed="rId2" cstate="print">
            <a:extLst>
              <a:ext uri="{28A0092B-C50C-407E-A947-70E740481C1C}">
                <a14:useLocalDpi xmlns:a14="http://schemas.microsoft.com/office/drawing/2010/main" val="0"/>
              </a:ext>
            </a:extLst>
          </a:blip>
          <a:srcRect l="20154" r="20154"/>
          <a:stretch>
            <a:fillRect/>
          </a:stretch>
        </p:blipFill>
        <p:spPr>
          <a:xfrm>
            <a:off x="3913632" y="6762820"/>
            <a:ext cx="3231556" cy="3778760"/>
          </a:xfrm>
          <a:prstGeom prst="rect">
            <a:avLst/>
          </a:prstGeom>
        </p:spPr>
      </p:pic>
      <p:sp>
        <p:nvSpPr>
          <p:cNvPr id="8" name="文字版面配置區 8">
            <a:extLst>
              <a:ext uri="{FF2B5EF4-FFF2-40B4-BE49-F238E27FC236}">
                <a16:creationId xmlns:a16="http://schemas.microsoft.com/office/drawing/2014/main" id="{42555E4D-8DD4-4F16-E5B2-1A5C97E2E21B}"/>
              </a:ext>
            </a:extLst>
          </p:cNvPr>
          <p:cNvSpPr txBox="1">
            <a:spLocks/>
          </p:cNvSpPr>
          <p:nvPr/>
        </p:nvSpPr>
        <p:spPr>
          <a:xfrm>
            <a:off x="533720" y="8527304"/>
            <a:ext cx="3048551" cy="339782"/>
          </a:xfrm>
          <a:prstGeom prst="rect">
            <a:avLst/>
          </a:prstGeom>
        </p:spPr>
        <p:txBody>
          <a:bodyPr vert="horz" lIns="99569" tIns="49785" rIns="99569" bIns="49785" rtlCol="0">
            <a:norm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sz="1100" b="1" dirty="0"/>
              <a:t>Tool-less Removable Top Panel</a:t>
            </a:r>
            <a:endParaRPr lang="zh-TW" altLang="en-US" sz="1100" b="1" dirty="0"/>
          </a:p>
        </p:txBody>
      </p:sp>
      <p:sp>
        <p:nvSpPr>
          <p:cNvPr id="9" name="文字版面配置區 9">
            <a:extLst>
              <a:ext uri="{FF2B5EF4-FFF2-40B4-BE49-F238E27FC236}">
                <a16:creationId xmlns:a16="http://schemas.microsoft.com/office/drawing/2014/main" id="{E1180944-F4B7-D70A-5988-BC1088A6067E}"/>
              </a:ext>
            </a:extLst>
          </p:cNvPr>
          <p:cNvSpPr txBox="1">
            <a:spLocks/>
          </p:cNvSpPr>
          <p:nvPr/>
        </p:nvSpPr>
        <p:spPr>
          <a:xfrm>
            <a:off x="533721" y="8867086"/>
            <a:ext cx="3605427" cy="1160134"/>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Exclusive tool-less removable top panel design allows for easy removal of top and side panels. Cooling components such as fans and radiators can be effortlessly installed, accessed and maintained. </a:t>
            </a:r>
            <a:endParaRPr lang="zh-TW" altLang="en-US" sz="1000" dirty="0">
              <a:latin typeface="Noto Sans" panose="020B0502040504020204" pitchFamily="34" charset="0"/>
            </a:endParaRPr>
          </a:p>
        </p:txBody>
      </p:sp>
      <p:pic>
        <p:nvPicPr>
          <p:cNvPr id="10" name="Picture Placeholder 9" descr="A picture containing light&#10;&#10;Description automatically generated">
            <a:extLst>
              <a:ext uri="{FF2B5EF4-FFF2-40B4-BE49-F238E27FC236}">
                <a16:creationId xmlns:a16="http://schemas.microsoft.com/office/drawing/2014/main" id="{C52780BB-8EF8-8CEC-B725-A6EFEC1922FF}"/>
              </a:ext>
            </a:extLst>
          </p:cNvPr>
          <p:cNvPicPr>
            <a:picLocks noChangeAspect="1"/>
          </p:cNvPicPr>
          <p:nvPr/>
        </p:nvPicPr>
        <p:blipFill>
          <a:blip r:embed="rId3" cstate="print">
            <a:extLst>
              <a:ext uri="{28A0092B-C50C-407E-A947-70E740481C1C}">
                <a14:useLocalDpi xmlns:a14="http://schemas.microsoft.com/office/drawing/2010/main" val="0"/>
              </a:ext>
            </a:extLst>
          </a:blip>
          <a:srcRect l="20154" r="20154"/>
          <a:stretch>
            <a:fillRect/>
          </a:stretch>
        </p:blipFill>
        <p:spPr>
          <a:xfrm>
            <a:off x="558817" y="4234185"/>
            <a:ext cx="3231655" cy="3778760"/>
          </a:xfrm>
          <a:prstGeom prst="rect">
            <a:avLst/>
          </a:prstGeom>
        </p:spPr>
      </p:pic>
      <p:grpSp>
        <p:nvGrpSpPr>
          <p:cNvPr id="35" name="组合 34">
            <a:extLst>
              <a:ext uri="{FF2B5EF4-FFF2-40B4-BE49-F238E27FC236}">
                <a16:creationId xmlns:a16="http://schemas.microsoft.com/office/drawing/2014/main" id="{312BDEFE-102C-FDD4-AA56-4BD021A94C40}"/>
              </a:ext>
            </a:extLst>
          </p:cNvPr>
          <p:cNvGrpSpPr/>
          <p:nvPr/>
        </p:nvGrpSpPr>
        <p:grpSpPr>
          <a:xfrm>
            <a:off x="2932633" y="1552441"/>
            <a:ext cx="4612581" cy="3739557"/>
            <a:chOff x="-4931994" y="1242244"/>
            <a:chExt cx="4856749" cy="3600400"/>
          </a:xfrm>
        </p:grpSpPr>
        <p:grpSp>
          <p:nvGrpSpPr>
            <p:cNvPr id="12" name="组合 11">
              <a:extLst>
                <a:ext uri="{FF2B5EF4-FFF2-40B4-BE49-F238E27FC236}">
                  <a16:creationId xmlns:a16="http://schemas.microsoft.com/office/drawing/2014/main" id="{9299C195-08C4-0866-9655-1929398024A9}"/>
                </a:ext>
              </a:extLst>
            </p:cNvPr>
            <p:cNvGrpSpPr/>
            <p:nvPr/>
          </p:nvGrpSpPr>
          <p:grpSpPr>
            <a:xfrm>
              <a:off x="-4931994" y="1242244"/>
              <a:ext cx="4856749" cy="3600400"/>
              <a:chOff x="-6525739" y="797328"/>
              <a:chExt cx="6525739" cy="4830576"/>
            </a:xfrm>
          </p:grpSpPr>
          <p:pic>
            <p:nvPicPr>
              <p:cNvPr id="13" name="图片 12" descr="电脑主机&#10;&#10;中度可信度描述已自动生成">
                <a:extLst>
                  <a:ext uri="{FF2B5EF4-FFF2-40B4-BE49-F238E27FC236}">
                    <a16:creationId xmlns:a16="http://schemas.microsoft.com/office/drawing/2014/main" id="{3A501126-44BC-C34B-0FD7-7390C6496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5739" y="797328"/>
                <a:ext cx="6525739" cy="4830576"/>
              </a:xfrm>
              <a:prstGeom prst="rect">
                <a:avLst/>
              </a:prstGeom>
            </p:spPr>
          </p:pic>
          <p:sp>
            <p:nvSpPr>
              <p:cNvPr id="24" name="矩形: 圆角 23">
                <a:extLst>
                  <a:ext uri="{FF2B5EF4-FFF2-40B4-BE49-F238E27FC236}">
                    <a16:creationId xmlns:a16="http://schemas.microsoft.com/office/drawing/2014/main" id="{A159552F-B2D4-B5B7-8CA4-89EBC8F715FE}"/>
                  </a:ext>
                </a:extLst>
              </p:cNvPr>
              <p:cNvSpPr/>
              <p:nvPr/>
            </p:nvSpPr>
            <p:spPr>
              <a:xfrm>
                <a:off x="-5197518" y="1327156"/>
                <a:ext cx="3315467" cy="740511"/>
              </a:xfrm>
              <a:prstGeom prst="roundRect">
                <a:avLst/>
              </a:prstGeom>
              <a:solidFill>
                <a:srgbClr val="00B0F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ltLang="zh-CN" sz="1600" dirty="0">
                    <a:solidFill>
                      <a:schemeClr val="bg1"/>
                    </a:solidFill>
                    <a:latin typeface="Teko" pitchFamily="50" charset="0"/>
                  </a:rPr>
                  <a:t>Up to 420mm or 2x 360mm</a:t>
                </a:r>
                <a:endParaRPr lang="zh-CN" altLang="en-US" sz="1600" dirty="0">
                  <a:solidFill>
                    <a:schemeClr val="bg1"/>
                  </a:solidFill>
                  <a:latin typeface="Teko" pitchFamily="50" charset="0"/>
                </a:endParaRPr>
              </a:p>
            </p:txBody>
          </p:sp>
          <p:sp>
            <p:nvSpPr>
              <p:cNvPr id="29" name="矩形: 圆角 28">
                <a:extLst>
                  <a:ext uri="{FF2B5EF4-FFF2-40B4-BE49-F238E27FC236}">
                    <a16:creationId xmlns:a16="http://schemas.microsoft.com/office/drawing/2014/main" id="{C3FCA1A7-A0BF-9EF8-B5AD-16EDF70F0DEB}"/>
                  </a:ext>
                </a:extLst>
              </p:cNvPr>
              <p:cNvSpPr/>
              <p:nvPr/>
            </p:nvSpPr>
            <p:spPr>
              <a:xfrm rot="10800000">
                <a:off x="-5231211" y="1963452"/>
                <a:ext cx="543320" cy="1249164"/>
              </a:xfrm>
              <a:prstGeom prst="round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t"/>
              <a:lstStyle/>
              <a:p>
                <a:r>
                  <a:rPr lang="en-US" altLang="zh-CN" sz="1600" dirty="0">
                    <a:solidFill>
                      <a:schemeClr val="bg1"/>
                    </a:solidFill>
                    <a:latin typeface="Teko" pitchFamily="50" charset="0"/>
                  </a:rPr>
                  <a:t>Up to 240mm</a:t>
                </a:r>
                <a:endParaRPr lang="zh-CN" altLang="en-US" sz="1600" dirty="0">
                  <a:solidFill>
                    <a:schemeClr val="bg1"/>
                  </a:solidFill>
                  <a:latin typeface="Teko" pitchFamily="50" charset="0"/>
                </a:endParaRPr>
              </a:p>
            </p:txBody>
          </p:sp>
          <p:sp>
            <p:nvSpPr>
              <p:cNvPr id="30" name="矩形: 圆角 29">
                <a:extLst>
                  <a:ext uri="{FF2B5EF4-FFF2-40B4-BE49-F238E27FC236}">
                    <a16:creationId xmlns:a16="http://schemas.microsoft.com/office/drawing/2014/main" id="{C5E1B29D-EDD4-CDC8-ABF4-B7BEEF6423D6}"/>
                  </a:ext>
                </a:extLst>
              </p:cNvPr>
              <p:cNvSpPr/>
              <p:nvPr/>
            </p:nvSpPr>
            <p:spPr>
              <a:xfrm>
                <a:off x="-5197518" y="4376791"/>
                <a:ext cx="3315467" cy="574834"/>
              </a:xfrm>
              <a:prstGeom prst="roundRect">
                <a:avLst/>
              </a:pr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ltLang="zh-CN" sz="1600" dirty="0">
                    <a:solidFill>
                      <a:schemeClr val="bg1"/>
                    </a:solidFill>
                    <a:latin typeface="Teko" pitchFamily="50" charset="0"/>
                  </a:rPr>
                  <a:t>Up to 420mm</a:t>
                </a:r>
                <a:endParaRPr lang="zh-CN" altLang="en-US" sz="1600" dirty="0">
                  <a:solidFill>
                    <a:schemeClr val="bg1"/>
                  </a:solidFill>
                  <a:latin typeface="Teko" pitchFamily="50" charset="0"/>
                </a:endParaRPr>
              </a:p>
            </p:txBody>
          </p:sp>
        </p:grpSp>
        <p:grpSp>
          <p:nvGrpSpPr>
            <p:cNvPr id="34" name="组合 33">
              <a:extLst>
                <a:ext uri="{FF2B5EF4-FFF2-40B4-BE49-F238E27FC236}">
                  <a16:creationId xmlns:a16="http://schemas.microsoft.com/office/drawing/2014/main" id="{5C345F7E-90B8-FD41-A9C1-4FFCB41442A3}"/>
                </a:ext>
              </a:extLst>
            </p:cNvPr>
            <p:cNvGrpSpPr/>
            <p:nvPr/>
          </p:nvGrpSpPr>
          <p:grpSpPr>
            <a:xfrm>
              <a:off x="-2324906" y="1796072"/>
              <a:ext cx="1113646" cy="2532357"/>
              <a:chOff x="-2324906" y="1796072"/>
              <a:chExt cx="1113646" cy="2532357"/>
            </a:xfrm>
          </p:grpSpPr>
          <p:sp>
            <p:nvSpPr>
              <p:cNvPr id="32" name="矩形: 圆角 31">
                <a:extLst>
                  <a:ext uri="{FF2B5EF4-FFF2-40B4-BE49-F238E27FC236}">
                    <a16:creationId xmlns:a16="http://schemas.microsoft.com/office/drawing/2014/main" id="{83160A91-17C8-8A7E-A2F8-300D4D8D7FF4}"/>
                  </a:ext>
                </a:extLst>
              </p:cNvPr>
              <p:cNvSpPr/>
              <p:nvPr/>
            </p:nvSpPr>
            <p:spPr>
              <a:xfrm rot="5400000">
                <a:off x="-2644539" y="2895151"/>
                <a:ext cx="2438113" cy="428444"/>
              </a:xfrm>
              <a:prstGeom prst="roundRect">
                <a:avLst/>
              </a:pr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altLang="zh-CN" sz="1600" dirty="0">
                    <a:solidFill>
                      <a:schemeClr val="bg1"/>
                    </a:solidFill>
                    <a:latin typeface="Teko" pitchFamily="50" charset="0"/>
                  </a:rPr>
                  <a:t>Up to 420mm</a:t>
                </a:r>
                <a:endParaRPr lang="zh-CN" altLang="en-US" sz="1600" dirty="0">
                  <a:solidFill>
                    <a:schemeClr val="bg1"/>
                  </a:solidFill>
                  <a:latin typeface="Teko" pitchFamily="50" charset="0"/>
                </a:endParaRPr>
              </a:p>
            </p:txBody>
          </p:sp>
          <p:sp>
            <p:nvSpPr>
              <p:cNvPr id="33" name="矩形: 圆角 32">
                <a:extLst>
                  <a:ext uri="{FF2B5EF4-FFF2-40B4-BE49-F238E27FC236}">
                    <a16:creationId xmlns:a16="http://schemas.microsoft.com/office/drawing/2014/main" id="{2589663B-89B3-DEDF-942C-5E3E371155A4}"/>
                  </a:ext>
                </a:extLst>
              </p:cNvPr>
              <p:cNvSpPr/>
              <p:nvPr/>
            </p:nvSpPr>
            <p:spPr>
              <a:xfrm rot="16200000">
                <a:off x="-3119488" y="2590654"/>
                <a:ext cx="2438114" cy="848949"/>
              </a:xfrm>
              <a:prstGeom prst="roundRect">
                <a:avLst/>
              </a:prstGeom>
              <a:solidFill>
                <a:schemeClr val="accent2">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r>
                  <a:rPr lang="en-US" altLang="zh-CN" sz="1600" dirty="0">
                    <a:solidFill>
                      <a:schemeClr val="bg1"/>
                    </a:solidFill>
                    <a:latin typeface="Teko" pitchFamily="50" charset="0"/>
                  </a:rPr>
                  <a:t>Up to 480mm</a:t>
                </a:r>
                <a:endParaRPr lang="zh-CN" altLang="en-US" sz="1600" dirty="0">
                  <a:solidFill>
                    <a:schemeClr val="bg1"/>
                  </a:solidFill>
                  <a:latin typeface="Teko" pitchFamily="50" charset="0"/>
                </a:endParaRPr>
              </a:p>
            </p:txBody>
          </p:sp>
        </p:grpSp>
      </p:grpSp>
    </p:spTree>
    <p:extLst>
      <p:ext uri="{BB962C8B-B14F-4D97-AF65-F5344CB8AC3E}">
        <p14:creationId xmlns:p14="http://schemas.microsoft.com/office/powerpoint/2010/main" val="1769908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6FC220-5302-063E-1153-3C9A18683604}"/>
              </a:ext>
            </a:extLst>
          </p:cNvPr>
          <p:cNvSpPr txBox="1">
            <a:spLocks/>
          </p:cNvSpPr>
          <p:nvPr/>
        </p:nvSpPr>
        <p:spPr>
          <a:xfrm>
            <a:off x="540271" y="1152132"/>
            <a:ext cx="6732934" cy="382391"/>
          </a:xfrm>
          <a:prstGeom prst="rect">
            <a:avLst/>
          </a:prstGeom>
        </p:spPr>
        <p:txBody>
          <a:bodyPr/>
          <a:lstStyle>
            <a:lvl1pPr algn="ctr" defTabSz="995690" rtl="0" eaLnBrk="1" latinLnBrk="0" hangingPunct="1">
              <a:spcBef>
                <a:spcPct val="0"/>
              </a:spcBef>
              <a:buNone/>
              <a:defRPr sz="4800" kern="1200">
                <a:solidFill>
                  <a:schemeClr val="tx1"/>
                </a:solidFill>
                <a:latin typeface="+mj-lt"/>
                <a:ea typeface="+mj-ea"/>
                <a:cs typeface="+mj-cs"/>
              </a:defRPr>
            </a:lvl1pPr>
          </a:lstStyle>
          <a:p>
            <a:pPr algn="l"/>
            <a:r>
              <a:rPr lang="en-US" sz="2800" dirty="0">
                <a:solidFill>
                  <a:schemeClr val="tx1">
                    <a:lumMod val="65000"/>
                    <a:lumOff val="35000"/>
                  </a:schemeClr>
                </a:solidFill>
                <a:latin typeface="Teko SemiBold" pitchFamily="50" charset="0"/>
              </a:rPr>
              <a:t>AIRFLOW PERFORMANCE DETIALS</a:t>
            </a:r>
          </a:p>
        </p:txBody>
      </p:sp>
      <p:pic>
        <p:nvPicPr>
          <p:cNvPr id="2" name="Picture 12" descr="Diagram&#10;&#10;Description automatically generated">
            <a:extLst>
              <a:ext uri="{FF2B5EF4-FFF2-40B4-BE49-F238E27FC236}">
                <a16:creationId xmlns:a16="http://schemas.microsoft.com/office/drawing/2014/main" id="{1A271C11-4228-79D5-0621-3A09897C61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120"/>
          <a:stretch/>
        </p:blipFill>
        <p:spPr>
          <a:xfrm>
            <a:off x="324247" y="5459690"/>
            <a:ext cx="6437494" cy="4477087"/>
          </a:xfrm>
          <a:prstGeom prst="rect">
            <a:avLst/>
          </a:prstGeom>
        </p:spPr>
      </p:pic>
      <p:sp>
        <p:nvSpPr>
          <p:cNvPr id="15" name="文字版面配置區 8">
            <a:extLst>
              <a:ext uri="{FF2B5EF4-FFF2-40B4-BE49-F238E27FC236}">
                <a16:creationId xmlns:a16="http://schemas.microsoft.com/office/drawing/2014/main" id="{40F3EFC1-4103-5BCA-646F-2A2B1CE3C3D4}"/>
              </a:ext>
            </a:extLst>
          </p:cNvPr>
          <p:cNvSpPr txBox="1">
            <a:spLocks/>
          </p:cNvSpPr>
          <p:nvPr/>
        </p:nvSpPr>
        <p:spPr>
          <a:xfrm>
            <a:off x="540271" y="2747648"/>
            <a:ext cx="2578558" cy="282009"/>
          </a:xfrm>
          <a:prstGeom prst="rect">
            <a:avLst/>
          </a:prstGeom>
        </p:spPr>
        <p:txBody>
          <a:bodyPr vert="horz" lIns="99569" tIns="49785" rIns="99569" bIns="49785" rtlCol="0">
            <a:no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sz="1100" b="1" dirty="0">
                <a:ea typeface="Noto Sans" panose="020B0502040504020204" pitchFamily="34" charset="0"/>
              </a:rPr>
              <a:t>200mm </a:t>
            </a:r>
            <a:r>
              <a:rPr lang="en-US" altLang="zh-TW" sz="1100" b="1" dirty="0" err="1">
                <a:ea typeface="Noto Sans" panose="020B0502040504020204" pitchFamily="34" charset="0"/>
              </a:rPr>
              <a:t>SickleFlow</a:t>
            </a:r>
            <a:r>
              <a:rPr lang="en-US" altLang="zh-TW" sz="1100" b="1" dirty="0">
                <a:ea typeface="Noto Sans" panose="020B0502040504020204" pitchFamily="34" charset="0"/>
              </a:rPr>
              <a:t> White PWM Performance Edition</a:t>
            </a:r>
            <a:endParaRPr lang="zh-TW" altLang="en-US" sz="1100" b="1" dirty="0"/>
          </a:p>
        </p:txBody>
      </p:sp>
      <p:sp>
        <p:nvSpPr>
          <p:cNvPr id="16" name="文字版面配置區 9">
            <a:extLst>
              <a:ext uri="{FF2B5EF4-FFF2-40B4-BE49-F238E27FC236}">
                <a16:creationId xmlns:a16="http://schemas.microsoft.com/office/drawing/2014/main" id="{FBD4A320-4AEC-5266-DE20-9DFF59D0A41D}"/>
              </a:ext>
            </a:extLst>
          </p:cNvPr>
          <p:cNvSpPr txBox="1">
            <a:spLocks/>
          </p:cNvSpPr>
          <p:nvPr/>
        </p:nvSpPr>
        <p:spPr>
          <a:xfrm>
            <a:off x="540270" y="3247206"/>
            <a:ext cx="2832699" cy="1498691"/>
          </a:xfrm>
          <a:prstGeom prst="rect">
            <a:avLst/>
          </a:prstGeom>
        </p:spPr>
        <p:txBody>
          <a:bodyPr>
            <a:normAutofit fontScale="32500" lnSpcReduction="20000"/>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dirty="0">
                <a:latin typeface="Noto Sans" panose="020B0502040504020204" pitchFamily="34" charset="0"/>
                <a:ea typeface="Noto Sans" panose="020B0502040504020204" pitchFamily="34" charset="0"/>
              </a:rPr>
              <a:t>HAF 700 EVO co</a:t>
            </a:r>
            <a:r>
              <a:rPr lang="en-US" altLang="zh-TW" dirty="0">
                <a:solidFill>
                  <a:schemeClr val="bg1">
                    <a:lumMod val="50000"/>
                  </a:schemeClr>
                </a:solidFill>
                <a:latin typeface="Noto Sans" panose="020B0502040504020204" pitchFamily="34" charset="0"/>
                <a:ea typeface="Noto Sans" panose="020B0502040504020204" pitchFamily="34" charset="0"/>
              </a:rPr>
              <a:t>m</a:t>
            </a:r>
            <a:r>
              <a:rPr lang="en-US" altLang="zh-TW" dirty="0">
                <a:latin typeface="Noto Sans" panose="020B0502040504020204" pitchFamily="34" charset="0"/>
                <a:ea typeface="Noto Sans" panose="020B0502040504020204" pitchFamily="34" charset="0"/>
              </a:rPr>
              <a:t>es with dual 200mm </a:t>
            </a:r>
            <a:r>
              <a:rPr lang="en-US" altLang="zh-TW" dirty="0" err="1">
                <a:solidFill>
                  <a:schemeClr val="bg1">
                    <a:lumMod val="50000"/>
                  </a:schemeClr>
                </a:solidFill>
                <a:latin typeface="Noto Sans" panose="020B0502040504020204" pitchFamily="34" charset="0"/>
                <a:ea typeface="Noto Sans" panose="020B0502040504020204" pitchFamily="34" charset="0"/>
              </a:rPr>
              <a:t>Sickleflow</a:t>
            </a:r>
            <a:r>
              <a:rPr lang="en-US" altLang="zh-TW" dirty="0">
                <a:solidFill>
                  <a:schemeClr val="bg1">
                    <a:lumMod val="50000"/>
                  </a:schemeClr>
                </a:solidFill>
                <a:latin typeface="Noto Sans" panose="020B0502040504020204" pitchFamily="34" charset="0"/>
                <a:ea typeface="Noto Sans" panose="020B0502040504020204" pitchFamily="34" charset="0"/>
              </a:rPr>
              <a:t> PWM fans </a:t>
            </a:r>
            <a:r>
              <a:rPr lang="en-US" altLang="zh-TW" dirty="0">
                <a:latin typeface="Noto Sans" panose="020B0502040504020204" pitchFamily="34" charset="0"/>
                <a:ea typeface="Noto Sans" panose="020B0502040504020204" pitchFamily="34" charset="0"/>
              </a:rPr>
              <a:t>tailored to maximize the performance potential of installed components. Fan curves can be customized to keep temperatures </a:t>
            </a:r>
            <a:r>
              <a:rPr lang="en-US" altLang="zh-TW" dirty="0">
                <a:solidFill>
                  <a:schemeClr val="bg1">
                    <a:lumMod val="50000"/>
                  </a:schemeClr>
                </a:solidFill>
                <a:latin typeface="Noto Sans" panose="020B0502040504020204" pitchFamily="34" charset="0"/>
                <a:ea typeface="Noto Sans" panose="020B0502040504020204" pitchFamily="34" charset="0"/>
              </a:rPr>
              <a:t>and noise levels lo</a:t>
            </a:r>
            <a:r>
              <a:rPr lang="en-US" altLang="zh-TW" dirty="0">
                <a:latin typeface="Noto Sans" panose="020B0502040504020204" pitchFamily="34" charset="0"/>
                <a:ea typeface="Noto Sans" panose="020B0502040504020204" pitchFamily="34" charset="0"/>
              </a:rPr>
              <a:t>w, even in extreme overclocking scenarios. </a:t>
            </a:r>
          </a:p>
        </p:txBody>
      </p:sp>
      <p:sp>
        <p:nvSpPr>
          <p:cNvPr id="17" name="文字版面配置區 10">
            <a:extLst>
              <a:ext uri="{FF2B5EF4-FFF2-40B4-BE49-F238E27FC236}">
                <a16:creationId xmlns:a16="http://schemas.microsoft.com/office/drawing/2014/main" id="{EC48A0E6-5438-6145-D3BA-D400AC2A5C95}"/>
              </a:ext>
            </a:extLst>
          </p:cNvPr>
          <p:cNvSpPr txBox="1">
            <a:spLocks/>
          </p:cNvSpPr>
          <p:nvPr/>
        </p:nvSpPr>
        <p:spPr>
          <a:xfrm>
            <a:off x="2690160" y="8237798"/>
            <a:ext cx="3968328" cy="1616823"/>
          </a:xfrm>
          <a:prstGeom prst="rect">
            <a:avLst/>
          </a:prstGeom>
        </p:spPr>
        <p:txBody>
          <a:bodyPr>
            <a:normAutofit fontScale="32500" lnSpcReduction="20000"/>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r">
              <a:buNone/>
            </a:pPr>
            <a:r>
              <a:rPr lang="en-US" altLang="zh-TW" dirty="0">
                <a:latin typeface="Noto Sans" panose="020B0502040504020204" pitchFamily="34" charset="0"/>
                <a:ea typeface="Noto Sans" panose="020B0502040504020204" pitchFamily="34" charset="0"/>
              </a:rPr>
              <a:t>This chassis features a fully integrated PWM/ARGB Hub that allows for effortless cable management and control over multiple fans and ARGB devices. The Hub </a:t>
            </a:r>
            <a:r>
              <a:rPr lang="en-US" altLang="zh-TW" dirty="0">
                <a:solidFill>
                  <a:schemeClr val="bg1">
                    <a:lumMod val="50000"/>
                  </a:schemeClr>
                </a:solidFill>
                <a:latin typeface="Noto Sans" panose="020B0502040504020204" pitchFamily="34" charset="0"/>
                <a:ea typeface="Noto Sans" panose="020B0502040504020204" pitchFamily="34" charset="0"/>
              </a:rPr>
              <a:t>is fully compatible with ARGB Gen2 devices, </a:t>
            </a:r>
            <a:r>
              <a:rPr lang="en-US" altLang="zh-TW" dirty="0">
                <a:latin typeface="Noto Sans" panose="020B0502040504020204" pitchFamily="34" charset="0"/>
                <a:ea typeface="Noto Sans" panose="020B0502040504020204" pitchFamily="34" charset="0"/>
              </a:rPr>
              <a:t>allowing users to customize fan speeds and ARGB effects in depth according to their system needs or personal preference. </a:t>
            </a:r>
            <a:br>
              <a:rPr lang="en-US" altLang="zh-TW" dirty="0">
                <a:latin typeface="Noto Sans" panose="020B0502040504020204" pitchFamily="34" charset="0"/>
                <a:ea typeface="Noto Sans" panose="020B0502040504020204" pitchFamily="34" charset="0"/>
              </a:rPr>
            </a:br>
            <a:endParaRPr lang="en-US" altLang="zh-TW" dirty="0">
              <a:solidFill>
                <a:srgbClr val="FF0000"/>
              </a:solidFill>
              <a:latin typeface="Noto Sans" panose="020B0502040504020204" pitchFamily="34" charset="0"/>
              <a:ea typeface="Noto Sans" panose="020B0502040504020204" pitchFamily="34" charset="0"/>
            </a:endParaRPr>
          </a:p>
        </p:txBody>
      </p:sp>
      <p:sp>
        <p:nvSpPr>
          <p:cNvPr id="18" name="文字版面配置區 19">
            <a:extLst>
              <a:ext uri="{FF2B5EF4-FFF2-40B4-BE49-F238E27FC236}">
                <a16:creationId xmlns:a16="http://schemas.microsoft.com/office/drawing/2014/main" id="{5799ECFC-6B16-0A55-0F17-ED7B47852237}"/>
              </a:ext>
            </a:extLst>
          </p:cNvPr>
          <p:cNvSpPr txBox="1">
            <a:spLocks/>
          </p:cNvSpPr>
          <p:nvPr/>
        </p:nvSpPr>
        <p:spPr>
          <a:xfrm>
            <a:off x="3969240" y="7932127"/>
            <a:ext cx="2689248" cy="611343"/>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r">
              <a:buNone/>
            </a:pPr>
            <a:r>
              <a:rPr lang="en-US" altLang="zh-TW" sz="1100" b="1" dirty="0">
                <a:latin typeface="Noto Sans" panose="020B0502040504020204" pitchFamily="34" charset="0"/>
                <a:ea typeface="Noto Sans" panose="020B0502040504020204" pitchFamily="34" charset="0"/>
              </a:rPr>
              <a:t>Integrated 7x PWM &amp; 5x ARGB Hub</a:t>
            </a:r>
            <a:endParaRPr lang="zh-TW" altLang="en-US" sz="1100" b="1" dirty="0">
              <a:latin typeface="Noto Sans" panose="020B0502040504020204" pitchFamily="34" charset="0"/>
            </a:endParaRPr>
          </a:p>
        </p:txBody>
      </p:sp>
      <p:pic>
        <p:nvPicPr>
          <p:cNvPr id="6" name="图片 5" descr="图片包含 游戏机, 烘干机, 钟表&#10;&#10;描述已自动生成">
            <a:extLst>
              <a:ext uri="{FF2B5EF4-FFF2-40B4-BE49-F238E27FC236}">
                <a16:creationId xmlns:a16="http://schemas.microsoft.com/office/drawing/2014/main" id="{F861956A-ED32-842A-5AD9-3638289CE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399" y="1521579"/>
            <a:ext cx="7010414" cy="48859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3239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6FC220-5302-063E-1153-3C9A18683604}"/>
              </a:ext>
            </a:extLst>
          </p:cNvPr>
          <p:cNvSpPr txBox="1">
            <a:spLocks/>
          </p:cNvSpPr>
          <p:nvPr/>
        </p:nvSpPr>
        <p:spPr>
          <a:xfrm>
            <a:off x="540271" y="1152132"/>
            <a:ext cx="6732934" cy="382391"/>
          </a:xfrm>
          <a:prstGeom prst="rect">
            <a:avLst/>
          </a:prstGeom>
        </p:spPr>
        <p:txBody>
          <a:bodyPr/>
          <a:lstStyle>
            <a:lvl1pPr algn="ctr" defTabSz="995690" rtl="0" eaLnBrk="1" latinLnBrk="0" hangingPunct="1">
              <a:spcBef>
                <a:spcPct val="0"/>
              </a:spcBef>
              <a:buNone/>
              <a:defRPr sz="4800" kern="1200">
                <a:solidFill>
                  <a:schemeClr val="tx1"/>
                </a:solidFill>
                <a:latin typeface="+mj-lt"/>
                <a:ea typeface="+mj-ea"/>
                <a:cs typeface="+mj-cs"/>
              </a:defRPr>
            </a:lvl1pPr>
          </a:lstStyle>
          <a:p>
            <a:pPr algn="l"/>
            <a:r>
              <a:rPr lang="en-US" sz="2800" dirty="0">
                <a:solidFill>
                  <a:schemeClr val="tx1">
                    <a:lumMod val="65000"/>
                    <a:lumOff val="35000"/>
                  </a:schemeClr>
                </a:solidFill>
                <a:latin typeface="Teko SemiBold" pitchFamily="50" charset="0"/>
              </a:rPr>
              <a:t>DIGITAL FEATURES</a:t>
            </a:r>
          </a:p>
        </p:txBody>
      </p:sp>
      <p:sp>
        <p:nvSpPr>
          <p:cNvPr id="3" name="文字版面配置區 8">
            <a:extLst>
              <a:ext uri="{FF2B5EF4-FFF2-40B4-BE49-F238E27FC236}">
                <a16:creationId xmlns:a16="http://schemas.microsoft.com/office/drawing/2014/main" id="{0C6BA31A-3254-C225-3FFE-E3C1093D496C}"/>
              </a:ext>
            </a:extLst>
          </p:cNvPr>
          <p:cNvSpPr txBox="1">
            <a:spLocks/>
          </p:cNvSpPr>
          <p:nvPr/>
        </p:nvSpPr>
        <p:spPr>
          <a:xfrm>
            <a:off x="540271" y="8561480"/>
            <a:ext cx="2534111" cy="294812"/>
          </a:xfrm>
          <a:prstGeom prst="rect">
            <a:avLst/>
          </a:prstGeom>
        </p:spPr>
        <p:txBody>
          <a:bodyPr vert="horz" lIns="99569" tIns="49785" rIns="99569" bIns="49785" rtlCol="0">
            <a:norm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b="1" dirty="0">
                <a:ea typeface="Noto Sans" panose="020B0502040504020204" pitchFamily="34" charset="0"/>
              </a:rPr>
              <a:t>Iris: Customizable LCD Assistant</a:t>
            </a:r>
            <a:endParaRPr lang="zh-TW" altLang="en-US" b="1" dirty="0"/>
          </a:p>
        </p:txBody>
      </p:sp>
      <p:sp>
        <p:nvSpPr>
          <p:cNvPr id="4" name="文字版面配置區 9">
            <a:extLst>
              <a:ext uri="{FF2B5EF4-FFF2-40B4-BE49-F238E27FC236}">
                <a16:creationId xmlns:a16="http://schemas.microsoft.com/office/drawing/2014/main" id="{8871C1DA-D5E5-E4A0-ACA0-C459086F8CDC}"/>
              </a:ext>
            </a:extLst>
          </p:cNvPr>
          <p:cNvSpPr txBox="1">
            <a:spLocks/>
          </p:cNvSpPr>
          <p:nvPr/>
        </p:nvSpPr>
        <p:spPr>
          <a:xfrm>
            <a:off x="540271" y="8856293"/>
            <a:ext cx="2780882" cy="1369950"/>
          </a:xfrm>
          <a:prstGeom prst="rect">
            <a:avLst/>
          </a:prstGeom>
        </p:spPr>
        <p:txBody>
          <a:bodyPr>
            <a:no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The front panel features Iris, an LCD assistant which can be set to display system/game statistics, or any video,</a:t>
            </a:r>
            <a:r>
              <a:rPr lang="zh-TW" altLang="en-US" sz="1000" dirty="0">
                <a:latin typeface="Noto Sans" panose="020B0502040504020204" pitchFamily="34" charset="0"/>
              </a:rPr>
              <a:t> </a:t>
            </a:r>
            <a:r>
              <a:rPr lang="en-US" altLang="zh-TW" sz="1000" dirty="0">
                <a:latin typeface="Noto Sans" panose="020B0502040504020204" pitchFamily="34" charset="0"/>
                <a:ea typeface="Noto Sans" panose="020B0502040504020204" pitchFamily="34" charset="0"/>
              </a:rPr>
              <a:t>and image of your heart’s desire. </a:t>
            </a:r>
          </a:p>
          <a:p>
            <a:pPr marL="0" indent="0">
              <a:buNone/>
            </a:pPr>
            <a:endParaRPr lang="en-US" altLang="zh-TW" sz="1000" dirty="0">
              <a:latin typeface="Noto Sans" panose="020B0502040504020204" pitchFamily="34" charset="0"/>
              <a:ea typeface="Noto Sans" panose="020B0502040504020204" pitchFamily="34" charset="0"/>
            </a:endParaRPr>
          </a:p>
          <a:p>
            <a:pPr marL="0" indent="0">
              <a:buNone/>
            </a:pPr>
            <a:r>
              <a:rPr lang="en-US" altLang="zh-TW" sz="1000" dirty="0">
                <a:latin typeface="Noto Sans" panose="020B0502040504020204" pitchFamily="34" charset="0"/>
                <a:ea typeface="Noto Sans" panose="020B0502040504020204" pitchFamily="34" charset="0"/>
              </a:rPr>
              <a:t>In depth customization such as screen orientation, color, text and animation speed is also made possible via software. </a:t>
            </a:r>
          </a:p>
        </p:txBody>
      </p:sp>
      <p:sp>
        <p:nvSpPr>
          <p:cNvPr id="5" name="文字版面配置區 10">
            <a:extLst>
              <a:ext uri="{FF2B5EF4-FFF2-40B4-BE49-F238E27FC236}">
                <a16:creationId xmlns:a16="http://schemas.microsoft.com/office/drawing/2014/main" id="{74ED2734-088E-58CB-EA4F-490E2EE55D63}"/>
              </a:ext>
            </a:extLst>
          </p:cNvPr>
          <p:cNvSpPr txBox="1">
            <a:spLocks/>
          </p:cNvSpPr>
          <p:nvPr/>
        </p:nvSpPr>
        <p:spPr>
          <a:xfrm>
            <a:off x="3924370" y="8790518"/>
            <a:ext cx="2837864" cy="1494393"/>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HAF 700 EVO comes equipped with a software suite in </a:t>
            </a:r>
            <a:r>
              <a:rPr lang="en-US" altLang="zh-TW" sz="1000" dirty="0" err="1">
                <a:latin typeface="Noto Sans" panose="020B0502040504020204" pitchFamily="34" charset="0"/>
                <a:ea typeface="Noto Sans" panose="020B0502040504020204" pitchFamily="34" charset="0"/>
              </a:rPr>
              <a:t>MasterPlus</a:t>
            </a:r>
            <a:r>
              <a:rPr lang="en-US" altLang="zh-TW" sz="1000" dirty="0">
                <a:latin typeface="Noto Sans" panose="020B0502040504020204" pitchFamily="34" charset="0"/>
                <a:ea typeface="Noto Sans" panose="020B0502040504020204" pitchFamily="34" charset="0"/>
              </a:rPr>
              <a:t>+, facilitating user-friendly management and customization of ARGB Gen2 LEDs and </a:t>
            </a:r>
            <a:r>
              <a:rPr lang="en-US" altLang="zh-TW" sz="1000" dirty="0">
                <a:solidFill>
                  <a:schemeClr val="bg1">
                    <a:lumMod val="50000"/>
                  </a:schemeClr>
                </a:solidFill>
                <a:latin typeface="Noto Sans" panose="020B0502040504020204" pitchFamily="34" charset="0"/>
                <a:ea typeface="Noto Sans" panose="020B0502040504020204" pitchFamily="34" charset="0"/>
              </a:rPr>
              <a:t>Iris.</a:t>
            </a:r>
            <a:br>
              <a:rPr lang="en-US" altLang="zh-TW" sz="1000" dirty="0">
                <a:solidFill>
                  <a:schemeClr val="bg1">
                    <a:lumMod val="50000"/>
                  </a:schemeClr>
                </a:solidFill>
                <a:latin typeface="Noto Sans" panose="020B0502040504020204" pitchFamily="34" charset="0"/>
                <a:ea typeface="Noto Sans" panose="020B0502040504020204" pitchFamily="34" charset="0"/>
              </a:rPr>
            </a:br>
            <a:endParaRPr lang="en-US" altLang="zh-TW" sz="1000" dirty="0">
              <a:solidFill>
                <a:schemeClr val="bg1">
                  <a:lumMod val="50000"/>
                </a:schemeClr>
              </a:solidFill>
              <a:latin typeface="Noto Sans" panose="020B0502040504020204" pitchFamily="34" charset="0"/>
              <a:ea typeface="Noto Sans" panose="020B0502040504020204" pitchFamily="34" charset="0"/>
            </a:endParaRPr>
          </a:p>
          <a:p>
            <a:pPr marL="0" indent="0">
              <a:buNone/>
            </a:pPr>
            <a:r>
              <a:rPr lang="en-US" altLang="zh-TW" sz="1000" dirty="0">
                <a:solidFill>
                  <a:schemeClr val="bg1">
                    <a:lumMod val="50000"/>
                  </a:schemeClr>
                </a:solidFill>
                <a:latin typeface="Noto Sans" panose="020B0502040504020204" pitchFamily="34" charset="0"/>
                <a:ea typeface="Noto Sans" panose="020B0502040504020204" pitchFamily="34" charset="0"/>
              </a:rPr>
              <a:t>Connect the integrated controller to the system in order to automatically activate the software suite in </a:t>
            </a:r>
            <a:r>
              <a:rPr lang="en-US" altLang="zh-TW" sz="1000" dirty="0" err="1">
                <a:solidFill>
                  <a:schemeClr val="bg1">
                    <a:lumMod val="50000"/>
                  </a:schemeClr>
                </a:solidFill>
                <a:latin typeface="Noto Sans" panose="020B0502040504020204" pitchFamily="34" charset="0"/>
                <a:ea typeface="Noto Sans" panose="020B0502040504020204" pitchFamily="34" charset="0"/>
              </a:rPr>
              <a:t>MasterPlus</a:t>
            </a:r>
            <a:r>
              <a:rPr lang="en-US" altLang="zh-TW" sz="1000" dirty="0">
                <a:solidFill>
                  <a:schemeClr val="bg1">
                    <a:lumMod val="50000"/>
                  </a:schemeClr>
                </a:solidFill>
                <a:latin typeface="Noto Sans" panose="020B0502040504020204" pitchFamily="34" charset="0"/>
                <a:ea typeface="Noto Sans" panose="020B0502040504020204" pitchFamily="34" charset="0"/>
              </a:rPr>
              <a:t>+.</a:t>
            </a:r>
            <a:endParaRPr lang="zh-TW" altLang="en-US" sz="1000" dirty="0">
              <a:solidFill>
                <a:schemeClr val="bg1">
                  <a:lumMod val="50000"/>
                </a:schemeClr>
              </a:solidFill>
              <a:latin typeface="Noto Sans" panose="020B0502040504020204" pitchFamily="34" charset="0"/>
            </a:endParaRPr>
          </a:p>
        </p:txBody>
      </p:sp>
      <p:sp>
        <p:nvSpPr>
          <p:cNvPr id="6" name="文字版面配置區 12">
            <a:extLst>
              <a:ext uri="{FF2B5EF4-FFF2-40B4-BE49-F238E27FC236}">
                <a16:creationId xmlns:a16="http://schemas.microsoft.com/office/drawing/2014/main" id="{38C8FE02-2FC5-022D-947B-8CF2860E584A}"/>
              </a:ext>
            </a:extLst>
          </p:cNvPr>
          <p:cNvSpPr txBox="1">
            <a:spLocks/>
          </p:cNvSpPr>
          <p:nvPr/>
        </p:nvSpPr>
        <p:spPr>
          <a:xfrm>
            <a:off x="519276" y="4346240"/>
            <a:ext cx="6221963" cy="1533498"/>
          </a:xfrm>
          <a:prstGeom prst="rect">
            <a:avLst/>
          </a:prstGeom>
        </p:spPr>
        <p:txBody>
          <a:bodyPr>
            <a:no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ARGB Gen2 devices allow software to automatically detect the arrangement and number of LEDs in each ARGB device. Thus, ARGB Gen 2 devices make full range customization possible as each LED can be independently controlled.</a:t>
            </a:r>
          </a:p>
          <a:p>
            <a:pPr marL="0" indent="0">
              <a:buNone/>
            </a:pPr>
            <a:r>
              <a:rPr lang="en-US" altLang="zh-TW" sz="1000" dirty="0">
                <a:latin typeface="Noto Sans" panose="020B0502040504020204" pitchFamily="34" charset="0"/>
                <a:ea typeface="Noto Sans" panose="020B0502040504020204" pitchFamily="34" charset="0"/>
              </a:rPr>
              <a:t>Each device will be independently recognized, regardless of the number of devices connected to a single ARGB port, allowing users to create complex lighting setups with minimal wiring and configuration.</a:t>
            </a:r>
          </a:p>
          <a:p>
            <a:pPr marL="0" indent="0">
              <a:buNone/>
            </a:pPr>
            <a:r>
              <a:rPr lang="en-US" altLang="zh-TW" sz="1000" dirty="0">
                <a:latin typeface="Noto Sans" panose="020B0502040504020204" pitchFamily="34" charset="0"/>
                <a:ea typeface="Noto Sans" panose="020B0502040504020204" pitchFamily="34" charset="0"/>
              </a:rPr>
              <a:t>Unlike some ARGB Gen1 devices which sacrifice hardware compatibility for customization flexibility, Cooler Master’s ARGB Gen2 devices remain fully compatible with third part</a:t>
            </a:r>
            <a:r>
              <a:rPr lang="en-US" altLang="zh-TW" sz="1000" dirty="0">
                <a:solidFill>
                  <a:schemeClr val="bg1">
                    <a:lumMod val="50000"/>
                  </a:schemeClr>
                </a:solidFill>
                <a:latin typeface="Noto Sans" panose="020B0502040504020204" pitchFamily="34" charset="0"/>
                <a:ea typeface="Noto Sans" panose="020B0502040504020204" pitchFamily="34" charset="0"/>
              </a:rPr>
              <a:t>y devices, granting users the freedom to mix and match multiple devices from different ecosystems.</a:t>
            </a:r>
          </a:p>
        </p:txBody>
      </p:sp>
      <p:sp>
        <p:nvSpPr>
          <p:cNvPr id="7" name="文字版面配置區 13">
            <a:extLst>
              <a:ext uri="{FF2B5EF4-FFF2-40B4-BE49-F238E27FC236}">
                <a16:creationId xmlns:a16="http://schemas.microsoft.com/office/drawing/2014/main" id="{BBDDDC0A-52B7-1CE0-B963-050AD7C3D453}"/>
              </a:ext>
            </a:extLst>
          </p:cNvPr>
          <p:cNvSpPr txBox="1">
            <a:spLocks/>
          </p:cNvSpPr>
          <p:nvPr/>
        </p:nvSpPr>
        <p:spPr>
          <a:xfrm>
            <a:off x="519277" y="4137589"/>
            <a:ext cx="3540388" cy="262011"/>
          </a:xfrm>
          <a:prstGeom prst="rect">
            <a:avLst/>
          </a:prstGeom>
        </p:spPr>
        <p:txBody>
          <a:bodyPr>
            <a:normAutofit fontScale="32500" lnSpcReduction="20000"/>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b="1" dirty="0">
                <a:latin typeface="Noto Sans" panose="020B0502040504020204" pitchFamily="34" charset="0"/>
                <a:ea typeface="Noto Sans" panose="020B0502040504020204" pitchFamily="34" charset="0"/>
              </a:rPr>
              <a:t>ARGB Gen2 Ready, Controller Included</a:t>
            </a:r>
            <a:endParaRPr lang="zh-TW" altLang="en-US" b="1" dirty="0">
              <a:latin typeface="Noto Sans" panose="020B0502040504020204" pitchFamily="34" charset="0"/>
            </a:endParaRPr>
          </a:p>
        </p:txBody>
      </p:sp>
      <p:sp>
        <p:nvSpPr>
          <p:cNvPr id="8" name="文字版面配置區 19">
            <a:extLst>
              <a:ext uri="{FF2B5EF4-FFF2-40B4-BE49-F238E27FC236}">
                <a16:creationId xmlns:a16="http://schemas.microsoft.com/office/drawing/2014/main" id="{6909F2E0-1D32-A1B9-701A-0DF844A99E95}"/>
              </a:ext>
            </a:extLst>
          </p:cNvPr>
          <p:cNvSpPr txBox="1">
            <a:spLocks/>
          </p:cNvSpPr>
          <p:nvPr/>
        </p:nvSpPr>
        <p:spPr>
          <a:xfrm>
            <a:off x="3924370" y="8540840"/>
            <a:ext cx="2364887" cy="237343"/>
          </a:xfrm>
          <a:prstGeom prst="rect">
            <a:avLst/>
          </a:prstGeom>
        </p:spPr>
        <p:txBody>
          <a:bodyPr>
            <a:normAutofit fontScale="32500" lnSpcReduction="20000"/>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b="1" dirty="0" err="1">
                <a:latin typeface="Noto Sans" panose="020B0502040504020204" pitchFamily="34" charset="0"/>
                <a:ea typeface="Noto Sans" panose="020B0502040504020204" pitchFamily="34" charset="0"/>
              </a:rPr>
              <a:t>MasterPlus</a:t>
            </a:r>
            <a:r>
              <a:rPr lang="en-US" altLang="zh-TW" b="1" dirty="0">
                <a:latin typeface="Noto Sans" panose="020B0502040504020204" pitchFamily="34" charset="0"/>
                <a:ea typeface="Noto Sans" panose="020B0502040504020204" pitchFamily="34" charset="0"/>
              </a:rPr>
              <a:t>+ Implementation</a:t>
            </a:r>
            <a:endParaRPr lang="zh-TW" altLang="en-US" b="1" dirty="0">
              <a:latin typeface="Noto Sans" panose="020B0502040504020204" pitchFamily="34" charset="0"/>
            </a:endParaRPr>
          </a:p>
        </p:txBody>
      </p:sp>
      <p:pic>
        <p:nvPicPr>
          <p:cNvPr id="9" name="Picture 1" descr="A close up of a computer chip&#10;&#10;Description automatically generated with low confidence">
            <a:extLst>
              <a:ext uri="{FF2B5EF4-FFF2-40B4-BE49-F238E27FC236}">
                <a16:creationId xmlns:a16="http://schemas.microsoft.com/office/drawing/2014/main" id="{A897965F-B2CA-A68A-CBA2-39C89F575AB5}"/>
              </a:ext>
            </a:extLst>
          </p:cNvPr>
          <p:cNvPicPr>
            <a:picLocks/>
          </p:cNvPicPr>
          <p:nvPr/>
        </p:nvPicPr>
        <p:blipFill>
          <a:blip r:embed="rId2"/>
          <a:srcRect l="13454" r="13454"/>
          <a:stretch>
            <a:fillRect/>
          </a:stretch>
        </p:blipFill>
        <p:spPr>
          <a:xfrm>
            <a:off x="628653" y="6030087"/>
            <a:ext cx="3001604" cy="2381043"/>
          </a:xfrm>
          <a:prstGeom prst="rect">
            <a:avLst/>
          </a:prstGeom>
        </p:spPr>
      </p:pic>
      <p:pic>
        <p:nvPicPr>
          <p:cNvPr id="10" name="Picture 17" descr="A picture containing spectacles&#10;&#10;Description automatically generated">
            <a:extLst>
              <a:ext uri="{FF2B5EF4-FFF2-40B4-BE49-F238E27FC236}">
                <a16:creationId xmlns:a16="http://schemas.microsoft.com/office/drawing/2014/main" id="{E95A5783-4D25-AE51-DD6E-9A1BACCC6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664" y="6062243"/>
            <a:ext cx="2296092" cy="2296092"/>
          </a:xfrm>
          <a:prstGeom prst="rect">
            <a:avLst/>
          </a:prstGeom>
        </p:spPr>
      </p:pic>
      <p:pic>
        <p:nvPicPr>
          <p:cNvPr id="11" name="Picture 20" descr="A picture containing indoor, white&#10;&#10;Description automatically generated">
            <a:extLst>
              <a:ext uri="{FF2B5EF4-FFF2-40B4-BE49-F238E27FC236}">
                <a16:creationId xmlns:a16="http://schemas.microsoft.com/office/drawing/2014/main" id="{C6C9B104-28D1-5E42-7B0A-DC3E231706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15" b="24219"/>
          <a:stretch/>
        </p:blipFill>
        <p:spPr>
          <a:xfrm>
            <a:off x="629761" y="1663980"/>
            <a:ext cx="5782237" cy="2109454"/>
          </a:xfrm>
          <a:prstGeom prst="rect">
            <a:avLst/>
          </a:prstGeom>
        </p:spPr>
      </p:pic>
    </p:spTree>
    <p:extLst>
      <p:ext uri="{BB962C8B-B14F-4D97-AF65-F5344CB8AC3E}">
        <p14:creationId xmlns:p14="http://schemas.microsoft.com/office/powerpoint/2010/main" val="357849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6FC220-5302-063E-1153-3C9A18683604}"/>
              </a:ext>
            </a:extLst>
          </p:cNvPr>
          <p:cNvSpPr txBox="1">
            <a:spLocks/>
          </p:cNvSpPr>
          <p:nvPr/>
        </p:nvSpPr>
        <p:spPr>
          <a:xfrm>
            <a:off x="540271" y="1152132"/>
            <a:ext cx="6732934" cy="382391"/>
          </a:xfrm>
          <a:prstGeom prst="rect">
            <a:avLst/>
          </a:prstGeom>
        </p:spPr>
        <p:txBody>
          <a:bodyPr/>
          <a:lstStyle>
            <a:lvl1pPr algn="ctr" defTabSz="995690" rtl="0" eaLnBrk="1" latinLnBrk="0" hangingPunct="1">
              <a:spcBef>
                <a:spcPct val="0"/>
              </a:spcBef>
              <a:buNone/>
              <a:defRPr sz="4800" kern="1200">
                <a:solidFill>
                  <a:schemeClr val="tx1"/>
                </a:solidFill>
                <a:latin typeface="+mj-lt"/>
                <a:ea typeface="+mj-ea"/>
                <a:cs typeface="+mj-cs"/>
              </a:defRPr>
            </a:lvl1pPr>
          </a:lstStyle>
          <a:p>
            <a:pPr algn="l"/>
            <a:r>
              <a:rPr lang="en-US" sz="2800" dirty="0">
                <a:solidFill>
                  <a:schemeClr val="tx1">
                    <a:lumMod val="65000"/>
                    <a:lumOff val="35000"/>
                  </a:schemeClr>
                </a:solidFill>
                <a:latin typeface="Teko SemiBold" pitchFamily="50" charset="0"/>
              </a:rPr>
              <a:t>UNIQUE BODY FEATURES</a:t>
            </a:r>
          </a:p>
        </p:txBody>
      </p:sp>
      <p:sp>
        <p:nvSpPr>
          <p:cNvPr id="2" name="文字版面配置區 8">
            <a:extLst>
              <a:ext uri="{FF2B5EF4-FFF2-40B4-BE49-F238E27FC236}">
                <a16:creationId xmlns:a16="http://schemas.microsoft.com/office/drawing/2014/main" id="{BC02757A-2DFE-779C-0399-DBAF8BE487AE}"/>
              </a:ext>
            </a:extLst>
          </p:cNvPr>
          <p:cNvSpPr txBox="1">
            <a:spLocks/>
          </p:cNvSpPr>
          <p:nvPr/>
        </p:nvSpPr>
        <p:spPr>
          <a:xfrm>
            <a:off x="2895084" y="2151765"/>
            <a:ext cx="1821218" cy="249677"/>
          </a:xfrm>
          <a:prstGeom prst="rect">
            <a:avLst/>
          </a:prstGeom>
        </p:spPr>
        <p:txBody>
          <a:bodyPr vert="horz" lIns="99569" tIns="49785" rIns="99569" bIns="49785" rtlCol="0">
            <a:no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sz="1100" b="1" dirty="0">
                <a:ea typeface="Noto Sans" panose="020B0502040504020204" pitchFamily="34" charset="0"/>
              </a:rPr>
              <a:t>Edge Lit Intake Blades</a:t>
            </a:r>
            <a:endParaRPr lang="zh-TW" altLang="en-US" sz="1100" b="1" dirty="0"/>
          </a:p>
        </p:txBody>
      </p:sp>
      <p:sp>
        <p:nvSpPr>
          <p:cNvPr id="12" name="文字版面配置區 9">
            <a:extLst>
              <a:ext uri="{FF2B5EF4-FFF2-40B4-BE49-F238E27FC236}">
                <a16:creationId xmlns:a16="http://schemas.microsoft.com/office/drawing/2014/main" id="{DEF1F857-008F-46E3-F234-E4F3A07F26B9}"/>
              </a:ext>
            </a:extLst>
          </p:cNvPr>
          <p:cNvSpPr txBox="1">
            <a:spLocks/>
          </p:cNvSpPr>
          <p:nvPr/>
        </p:nvSpPr>
        <p:spPr>
          <a:xfrm>
            <a:off x="2895085" y="2486235"/>
            <a:ext cx="4206210" cy="1790944"/>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Staying true to its HAF identity, HAF 700 EVO’s breathable tempered glass front panel allows for maximum airflow and performance, so even the most power-hungry components can shine without being held back. </a:t>
            </a:r>
          </a:p>
          <a:p>
            <a:pPr marL="0" indent="0">
              <a:buNone/>
            </a:pPr>
            <a:endParaRPr lang="en-US" altLang="zh-TW" sz="1000" dirty="0">
              <a:latin typeface="Noto Sans" panose="020B0502040504020204" pitchFamily="34" charset="0"/>
              <a:ea typeface="Noto Sans" panose="020B0502040504020204" pitchFamily="34" charset="0"/>
            </a:endParaRPr>
          </a:p>
          <a:p>
            <a:pPr marL="0" indent="0">
              <a:buNone/>
            </a:pPr>
            <a:r>
              <a:rPr lang="en-US" altLang="zh-TW" sz="1000" dirty="0">
                <a:latin typeface="Noto Sans" panose="020B0502040504020204" pitchFamily="34" charset="0"/>
                <a:ea typeface="Noto Sans" panose="020B0502040504020204" pitchFamily="34" charset="0"/>
              </a:rPr>
              <a:t>Thick, robust, ARGB tempered glass Intake Blades create a unique, futuristic lighting effect that immediately makes your PC the star of any gaming room. </a:t>
            </a:r>
          </a:p>
        </p:txBody>
      </p:sp>
      <p:sp>
        <p:nvSpPr>
          <p:cNvPr id="13" name="文字版面配置區 10">
            <a:extLst>
              <a:ext uri="{FF2B5EF4-FFF2-40B4-BE49-F238E27FC236}">
                <a16:creationId xmlns:a16="http://schemas.microsoft.com/office/drawing/2014/main" id="{26A3BF4C-FFA0-AFA8-D96F-BD003454BE1D}"/>
              </a:ext>
            </a:extLst>
          </p:cNvPr>
          <p:cNvSpPr txBox="1">
            <a:spLocks/>
          </p:cNvSpPr>
          <p:nvPr/>
        </p:nvSpPr>
        <p:spPr>
          <a:xfrm>
            <a:off x="509636" y="5207484"/>
            <a:ext cx="3189321" cy="1251084"/>
          </a:xfrm>
          <a:prstGeom prst="rect">
            <a:avLst/>
          </a:prstGeom>
        </p:spPr>
        <p:txBody>
          <a:bodyPr>
            <a:no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The body of the HAF 700 EVO is organized into multiple sectors, including a cooling chamber, cable management gutter, dedicated swiveling hard drive cage, as well as a power supply slot, allowing for complex yet tidy builds. Furthermore, by segregating non heat sensitive components, heat dissipation can be optimized and targeted towards heat sensitive components at an overall higher efficiency. </a:t>
            </a:r>
          </a:p>
        </p:txBody>
      </p:sp>
      <p:sp>
        <p:nvSpPr>
          <p:cNvPr id="15" name="文字版面配置區 14">
            <a:extLst>
              <a:ext uri="{FF2B5EF4-FFF2-40B4-BE49-F238E27FC236}">
                <a16:creationId xmlns:a16="http://schemas.microsoft.com/office/drawing/2014/main" id="{D493E463-0F05-9060-AC76-3225B2FF37AF}"/>
              </a:ext>
            </a:extLst>
          </p:cNvPr>
          <p:cNvSpPr txBox="1">
            <a:spLocks/>
          </p:cNvSpPr>
          <p:nvPr/>
        </p:nvSpPr>
        <p:spPr>
          <a:xfrm>
            <a:off x="3780631" y="7714924"/>
            <a:ext cx="2677391" cy="398331"/>
          </a:xfrm>
          <a:prstGeom prst="rect">
            <a:avLst/>
          </a:prstGeom>
        </p:spPr>
        <p:txBody>
          <a:bodyPr>
            <a:normAutofit lnSpcReduction="10000"/>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100" b="1">
                <a:latin typeface="Noto Sans" panose="020B0502040504020204" pitchFamily="34" charset="0"/>
                <a:ea typeface="Noto Sans" panose="020B0502040504020204" pitchFamily="34" charset="0"/>
              </a:rPr>
              <a:t>Vertical GPU Holder With PCIe 4.0 Riser Cable</a:t>
            </a:r>
            <a:endParaRPr lang="zh-TW" altLang="en-US" sz="1100" b="1" dirty="0">
              <a:latin typeface="Noto Sans" panose="020B0502040504020204" pitchFamily="34" charset="0"/>
            </a:endParaRPr>
          </a:p>
        </p:txBody>
      </p:sp>
      <p:sp>
        <p:nvSpPr>
          <p:cNvPr id="16" name="文字版面配置區 17">
            <a:extLst>
              <a:ext uri="{FF2B5EF4-FFF2-40B4-BE49-F238E27FC236}">
                <a16:creationId xmlns:a16="http://schemas.microsoft.com/office/drawing/2014/main" id="{9273BAC2-D440-9E58-9969-78914838E8E1}"/>
              </a:ext>
            </a:extLst>
          </p:cNvPr>
          <p:cNvSpPr txBox="1">
            <a:spLocks/>
          </p:cNvSpPr>
          <p:nvPr/>
        </p:nvSpPr>
        <p:spPr>
          <a:xfrm>
            <a:off x="3780631" y="8151810"/>
            <a:ext cx="3310996" cy="1255770"/>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a:latin typeface="Noto Sans" panose="020B0502040504020204" pitchFamily="34" charset="0"/>
                <a:ea typeface="Noto Sans" panose="020B0502040504020204" pitchFamily="34" charset="0"/>
              </a:rPr>
              <a:t>A vertical graphics card holder comes included with HAF 700 EVO to grant users the flexibility of choice in aesthetic display and airflow performance. An ultra durable PCIe 4.0 riser cable is utilized so data transfer speeds need not be sacrificed. </a:t>
            </a:r>
            <a:endParaRPr lang="en-US" altLang="zh-TW" sz="1000" dirty="0">
              <a:latin typeface="Noto Sans" panose="020B0502040504020204" pitchFamily="34" charset="0"/>
              <a:ea typeface="Noto Sans" panose="020B0502040504020204" pitchFamily="34" charset="0"/>
            </a:endParaRPr>
          </a:p>
        </p:txBody>
      </p:sp>
      <p:sp>
        <p:nvSpPr>
          <p:cNvPr id="17" name="文字版面配置區 19">
            <a:extLst>
              <a:ext uri="{FF2B5EF4-FFF2-40B4-BE49-F238E27FC236}">
                <a16:creationId xmlns:a16="http://schemas.microsoft.com/office/drawing/2014/main" id="{02DFD558-CBB7-78EF-4CE9-9F4AE0531283}"/>
              </a:ext>
            </a:extLst>
          </p:cNvPr>
          <p:cNvSpPr txBox="1">
            <a:spLocks/>
          </p:cNvSpPr>
          <p:nvPr/>
        </p:nvSpPr>
        <p:spPr>
          <a:xfrm>
            <a:off x="509635" y="4924911"/>
            <a:ext cx="2385449" cy="214032"/>
          </a:xfrm>
          <a:prstGeom prst="rect">
            <a:avLst/>
          </a:prstGeom>
        </p:spPr>
        <p:txBody>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100" b="1" dirty="0">
                <a:latin typeface="Noto Sans" panose="020B0502040504020204" pitchFamily="34" charset="0"/>
                <a:ea typeface="Noto Sans" panose="020B0502040504020204" pitchFamily="34" charset="0"/>
              </a:rPr>
              <a:t>Multi Chamber Layout</a:t>
            </a:r>
            <a:endParaRPr lang="zh-TW" altLang="en-US" sz="1100" b="1" dirty="0">
              <a:latin typeface="Noto Sans" panose="020B0502040504020204" pitchFamily="34" charset="0"/>
            </a:endParaRPr>
          </a:p>
        </p:txBody>
      </p:sp>
      <p:pic>
        <p:nvPicPr>
          <p:cNvPr id="18" name="Picture 11" descr="A picture containing electronics, light&#10;&#10;Description automatically generated">
            <a:extLst>
              <a:ext uri="{FF2B5EF4-FFF2-40B4-BE49-F238E27FC236}">
                <a16:creationId xmlns:a16="http://schemas.microsoft.com/office/drawing/2014/main" id="{C028711C-E252-F958-E180-8646F26525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833" y="6793342"/>
            <a:ext cx="4637234" cy="3236789"/>
          </a:xfrm>
          <a:prstGeom prst="rect">
            <a:avLst/>
          </a:prstGeom>
        </p:spPr>
      </p:pic>
      <p:pic>
        <p:nvPicPr>
          <p:cNvPr id="19" name="Picture 13" descr="A picture containing light, traffic, lit, dark&#10;&#10;Description automatically generated">
            <a:extLst>
              <a:ext uri="{FF2B5EF4-FFF2-40B4-BE49-F238E27FC236}">
                <a16:creationId xmlns:a16="http://schemas.microsoft.com/office/drawing/2014/main" id="{E18A92F0-3517-2783-77D7-BFBB2F62C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085" y="3888697"/>
            <a:ext cx="4470523" cy="3120578"/>
          </a:xfrm>
          <a:prstGeom prst="rect">
            <a:avLst/>
          </a:prstGeom>
        </p:spPr>
      </p:pic>
      <p:pic>
        <p:nvPicPr>
          <p:cNvPr id="20" name="图片 19" descr="图片包含 游戏机, 瓶子, 电脑, 灯光&#10;&#10;描述已自动生成">
            <a:extLst>
              <a:ext uri="{FF2B5EF4-FFF2-40B4-BE49-F238E27FC236}">
                <a16:creationId xmlns:a16="http://schemas.microsoft.com/office/drawing/2014/main" id="{525EDC7C-634A-8882-9931-D4E43F62B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41" y="1915284"/>
            <a:ext cx="3583604" cy="2652707"/>
          </a:xfrm>
          <a:prstGeom prst="rect">
            <a:avLst/>
          </a:prstGeom>
        </p:spPr>
      </p:pic>
    </p:spTree>
    <p:extLst>
      <p:ext uri="{BB962C8B-B14F-4D97-AF65-F5344CB8AC3E}">
        <p14:creationId xmlns:p14="http://schemas.microsoft.com/office/powerpoint/2010/main" val="112132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6FC220-5302-063E-1153-3C9A18683604}"/>
              </a:ext>
            </a:extLst>
          </p:cNvPr>
          <p:cNvSpPr txBox="1">
            <a:spLocks/>
          </p:cNvSpPr>
          <p:nvPr/>
        </p:nvSpPr>
        <p:spPr>
          <a:xfrm>
            <a:off x="540271" y="1152132"/>
            <a:ext cx="6732934" cy="382391"/>
          </a:xfrm>
          <a:prstGeom prst="rect">
            <a:avLst/>
          </a:prstGeom>
        </p:spPr>
        <p:txBody>
          <a:bodyPr/>
          <a:lstStyle>
            <a:lvl1pPr algn="ctr" defTabSz="995690" rtl="0" eaLnBrk="1" latinLnBrk="0" hangingPunct="1">
              <a:spcBef>
                <a:spcPct val="0"/>
              </a:spcBef>
              <a:buNone/>
              <a:defRPr sz="4800" kern="1200">
                <a:solidFill>
                  <a:schemeClr val="tx1"/>
                </a:solidFill>
                <a:latin typeface="+mj-lt"/>
                <a:ea typeface="+mj-ea"/>
                <a:cs typeface="+mj-cs"/>
              </a:defRPr>
            </a:lvl1pPr>
          </a:lstStyle>
          <a:p>
            <a:pPr algn="l"/>
            <a:r>
              <a:rPr lang="en-US" sz="2800" dirty="0">
                <a:solidFill>
                  <a:schemeClr val="tx1">
                    <a:lumMod val="65000"/>
                    <a:lumOff val="35000"/>
                  </a:schemeClr>
                </a:solidFill>
                <a:latin typeface="Teko SemiBold" pitchFamily="50" charset="0"/>
              </a:rPr>
              <a:t>TOOL-LESS INSTALLATION</a:t>
            </a:r>
          </a:p>
        </p:txBody>
      </p:sp>
      <p:pic>
        <p:nvPicPr>
          <p:cNvPr id="3" name="Picture Placeholder 7" descr="A picture containing text, computer, electronics, dark&#10;&#10;Description automatically generated">
            <a:extLst>
              <a:ext uri="{FF2B5EF4-FFF2-40B4-BE49-F238E27FC236}">
                <a16:creationId xmlns:a16="http://schemas.microsoft.com/office/drawing/2014/main" id="{730A8B95-321C-5C89-07B9-2279CD0BDB65}"/>
              </a:ext>
            </a:extLst>
          </p:cNvPr>
          <p:cNvPicPr>
            <a:picLocks noChangeAspect="1"/>
          </p:cNvPicPr>
          <p:nvPr/>
        </p:nvPicPr>
        <p:blipFill>
          <a:blip r:embed="rId2" cstate="print">
            <a:extLst>
              <a:ext uri="{28A0092B-C50C-407E-A947-70E740481C1C}">
                <a14:useLocalDpi xmlns:a14="http://schemas.microsoft.com/office/drawing/2010/main" val="0"/>
              </a:ext>
            </a:extLst>
          </a:blip>
          <a:srcRect l="2943" r="2943"/>
          <a:stretch>
            <a:fillRect/>
          </a:stretch>
        </p:blipFill>
        <p:spPr>
          <a:xfrm>
            <a:off x="703768" y="1723120"/>
            <a:ext cx="3251008" cy="2411099"/>
          </a:xfrm>
          <a:prstGeom prst="rect">
            <a:avLst/>
          </a:prstGeom>
        </p:spPr>
      </p:pic>
      <p:pic>
        <p:nvPicPr>
          <p:cNvPr id="4" name="Picture Placeholder 15" descr="A close-up of a computer&#10;&#10;Description automatically generated with low confidence">
            <a:extLst>
              <a:ext uri="{FF2B5EF4-FFF2-40B4-BE49-F238E27FC236}">
                <a16:creationId xmlns:a16="http://schemas.microsoft.com/office/drawing/2014/main" id="{72160BC3-C49E-B06F-BB48-516D181772E4}"/>
              </a:ext>
            </a:extLst>
          </p:cNvPr>
          <p:cNvPicPr>
            <a:picLocks noChangeAspect="1"/>
          </p:cNvPicPr>
          <p:nvPr/>
        </p:nvPicPr>
        <p:blipFill>
          <a:blip r:embed="rId3" cstate="print">
            <a:extLst>
              <a:ext uri="{28A0092B-C50C-407E-A947-70E740481C1C}">
                <a14:useLocalDpi xmlns:a14="http://schemas.microsoft.com/office/drawing/2010/main" val="0"/>
              </a:ext>
            </a:extLst>
          </a:blip>
          <a:srcRect l="2465" r="2465"/>
          <a:stretch>
            <a:fillRect/>
          </a:stretch>
        </p:blipFill>
        <p:spPr>
          <a:xfrm>
            <a:off x="3440285" y="1723120"/>
            <a:ext cx="3661470" cy="2688249"/>
          </a:xfrm>
          <a:prstGeom prst="rect">
            <a:avLst/>
          </a:prstGeom>
        </p:spPr>
      </p:pic>
      <p:pic>
        <p:nvPicPr>
          <p:cNvPr id="5" name="Picture Placeholder 23" descr="A picture containing computer&#10;&#10;Description automatically generated">
            <a:extLst>
              <a:ext uri="{FF2B5EF4-FFF2-40B4-BE49-F238E27FC236}">
                <a16:creationId xmlns:a16="http://schemas.microsoft.com/office/drawing/2014/main" id="{BBB8C5EE-CF00-BFDE-0988-CD0CDDCDC4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580" t="25814" r="18054" b="32129"/>
          <a:stretch/>
        </p:blipFill>
        <p:spPr>
          <a:xfrm>
            <a:off x="774110" y="6189992"/>
            <a:ext cx="2656781" cy="2269419"/>
          </a:xfrm>
          <a:prstGeom prst="rect">
            <a:avLst/>
          </a:prstGeom>
        </p:spPr>
      </p:pic>
      <p:sp>
        <p:nvSpPr>
          <p:cNvPr id="6" name="文字版面配置區 8">
            <a:extLst>
              <a:ext uri="{FF2B5EF4-FFF2-40B4-BE49-F238E27FC236}">
                <a16:creationId xmlns:a16="http://schemas.microsoft.com/office/drawing/2014/main" id="{3F2FDB11-5897-41C7-DD24-7231A9264482}"/>
              </a:ext>
            </a:extLst>
          </p:cNvPr>
          <p:cNvSpPr txBox="1">
            <a:spLocks/>
          </p:cNvSpPr>
          <p:nvPr/>
        </p:nvSpPr>
        <p:spPr>
          <a:xfrm>
            <a:off x="684431" y="4262635"/>
            <a:ext cx="2870885" cy="249677"/>
          </a:xfrm>
          <a:prstGeom prst="rect">
            <a:avLst/>
          </a:prstGeom>
        </p:spPr>
        <p:txBody>
          <a:bodyPr vert="horz" lIns="99569" tIns="49785" rIns="99569" bIns="49785" rtlCol="0">
            <a:no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b="1" dirty="0">
                <a:ea typeface="Noto Sans" panose="020B0502040504020204" pitchFamily="34" charset="0"/>
              </a:rPr>
              <a:t>Tool-less Vertical GPU Mounting (Patent Pending)</a:t>
            </a:r>
            <a:endParaRPr lang="zh-TW" altLang="en-US" b="1" dirty="0"/>
          </a:p>
        </p:txBody>
      </p:sp>
      <p:sp>
        <p:nvSpPr>
          <p:cNvPr id="7" name="文字版面配置區 9">
            <a:extLst>
              <a:ext uri="{FF2B5EF4-FFF2-40B4-BE49-F238E27FC236}">
                <a16:creationId xmlns:a16="http://schemas.microsoft.com/office/drawing/2014/main" id="{8EFA7B3C-3332-0E5F-B47F-EAA9C631E50D}"/>
              </a:ext>
            </a:extLst>
          </p:cNvPr>
          <p:cNvSpPr txBox="1">
            <a:spLocks/>
          </p:cNvSpPr>
          <p:nvPr/>
        </p:nvSpPr>
        <p:spPr>
          <a:xfrm>
            <a:off x="684430" y="4643211"/>
            <a:ext cx="2870886" cy="1255770"/>
          </a:xfrm>
          <a:prstGeom prst="rect">
            <a:avLst/>
          </a:prstGeom>
        </p:spPr>
        <p:txBody>
          <a:bodyPr>
            <a:no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The back panel implements a patent pending clamping mechanism that allows users to install, remove, and upgrade graphics cards without the need to use any tools. </a:t>
            </a:r>
          </a:p>
          <a:p>
            <a:pPr marL="0" indent="0">
              <a:buNone/>
            </a:pPr>
            <a:r>
              <a:rPr lang="en-US" altLang="zh-TW" sz="1000" dirty="0">
                <a:latin typeface="Noto Sans" panose="020B0502040504020204" pitchFamily="34" charset="0"/>
                <a:ea typeface="Noto Sans" panose="020B0502040504020204" pitchFamily="34" charset="0"/>
              </a:rPr>
              <a:t>This custom design locks the GPU firmly in place in case of transportation. Safety pins prevent the GPU from falling and being damaged when the clamp is opened.</a:t>
            </a:r>
            <a:endParaRPr lang="zh-TW" altLang="en-US" sz="1000" dirty="0">
              <a:latin typeface="Noto Sans" panose="020B0502040504020204" pitchFamily="34" charset="0"/>
            </a:endParaRPr>
          </a:p>
        </p:txBody>
      </p:sp>
      <p:sp>
        <p:nvSpPr>
          <p:cNvPr id="8" name="文字版面配置區 10">
            <a:extLst>
              <a:ext uri="{FF2B5EF4-FFF2-40B4-BE49-F238E27FC236}">
                <a16:creationId xmlns:a16="http://schemas.microsoft.com/office/drawing/2014/main" id="{6ED46C2D-D85A-E681-B5B5-B7DFA13E0406}"/>
              </a:ext>
            </a:extLst>
          </p:cNvPr>
          <p:cNvSpPr txBox="1">
            <a:spLocks/>
          </p:cNvSpPr>
          <p:nvPr/>
        </p:nvSpPr>
        <p:spPr>
          <a:xfrm>
            <a:off x="3954777" y="4647897"/>
            <a:ext cx="2902717" cy="1251084"/>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latin typeface="Noto Sans" panose="020B0502040504020204" pitchFamily="34" charset="0"/>
                <a:ea typeface="Noto Sans" panose="020B0502040504020204" pitchFamily="34" charset="0"/>
              </a:rPr>
              <a:t>HAF 700 EVO implements a never-seen-before way of securing the power supply without the need to fiddle with tools. To install, simply slide the power supply in place and secure it with the two included thumbscrews on the rear end of the case. </a:t>
            </a:r>
          </a:p>
        </p:txBody>
      </p:sp>
      <p:sp>
        <p:nvSpPr>
          <p:cNvPr id="9" name="文字版面配置區 11">
            <a:extLst>
              <a:ext uri="{FF2B5EF4-FFF2-40B4-BE49-F238E27FC236}">
                <a16:creationId xmlns:a16="http://schemas.microsoft.com/office/drawing/2014/main" id="{2D5365BF-62F5-EEFD-329F-7E3E43E5A298}"/>
              </a:ext>
            </a:extLst>
          </p:cNvPr>
          <p:cNvSpPr txBox="1">
            <a:spLocks/>
          </p:cNvSpPr>
          <p:nvPr/>
        </p:nvSpPr>
        <p:spPr>
          <a:xfrm>
            <a:off x="3945384" y="8598473"/>
            <a:ext cx="2902718" cy="371807"/>
          </a:xfrm>
          <a:prstGeom prst="rect">
            <a:avLst/>
          </a:prstGeom>
        </p:spPr>
        <p:txBody>
          <a:bodyPr>
            <a:no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b="1">
                <a:latin typeface="Noto Sans" panose="020B0502040504020204" pitchFamily="34" charset="0"/>
                <a:ea typeface="Noto Sans" panose="020B0502040504020204" pitchFamily="34" charset="0"/>
              </a:rPr>
              <a:t>Tool-less Multifunction Bracket </a:t>
            </a:r>
          </a:p>
          <a:p>
            <a:pPr marL="0" indent="0">
              <a:buNone/>
            </a:pPr>
            <a:r>
              <a:rPr lang="en-US" altLang="zh-TW" sz="1000" b="1">
                <a:latin typeface="Noto Sans" panose="020B0502040504020204" pitchFamily="34" charset="0"/>
                <a:ea typeface="Noto Sans" panose="020B0502040504020204" pitchFamily="34" charset="0"/>
              </a:rPr>
              <a:t>(HDDs / SSDs / Pumps / Reservoirs)</a:t>
            </a:r>
            <a:endParaRPr lang="zh-TW" altLang="en-US" sz="1000" b="1" dirty="0">
              <a:latin typeface="Noto Sans" panose="020B0502040504020204" pitchFamily="34" charset="0"/>
            </a:endParaRPr>
          </a:p>
        </p:txBody>
      </p:sp>
      <p:sp>
        <p:nvSpPr>
          <p:cNvPr id="10" name="文字版面配置區 12">
            <a:extLst>
              <a:ext uri="{FF2B5EF4-FFF2-40B4-BE49-F238E27FC236}">
                <a16:creationId xmlns:a16="http://schemas.microsoft.com/office/drawing/2014/main" id="{054703DD-6C07-C016-261D-E2D9DAE0D9C6}"/>
              </a:ext>
            </a:extLst>
          </p:cNvPr>
          <p:cNvSpPr txBox="1">
            <a:spLocks/>
          </p:cNvSpPr>
          <p:nvPr/>
        </p:nvSpPr>
        <p:spPr>
          <a:xfrm>
            <a:off x="3945384" y="8981950"/>
            <a:ext cx="2902717" cy="1240479"/>
          </a:xfrm>
          <a:prstGeom prst="rect">
            <a:avLst/>
          </a:prstGeom>
        </p:spPr>
        <p:txBody>
          <a:bodyPr>
            <a:no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a:solidFill>
                  <a:schemeClr val="tx1">
                    <a:lumMod val="85000"/>
                    <a:lumOff val="15000"/>
                  </a:schemeClr>
                </a:solidFill>
                <a:latin typeface="Noto Sans" panose="020B0502040504020204" pitchFamily="34" charset="0"/>
                <a:ea typeface="Noto Sans" panose="020B0502040504020204" pitchFamily="34" charset="0"/>
              </a:rPr>
              <a:t>HAF700 EVO features versatile brackets that can be used to mount an SSD, HDD, or a pump/reservoir for liquid cooling. </a:t>
            </a:r>
            <a:br>
              <a:rPr lang="en-US" altLang="zh-TW" sz="1000">
                <a:solidFill>
                  <a:schemeClr val="tx1">
                    <a:lumMod val="85000"/>
                    <a:lumOff val="15000"/>
                  </a:schemeClr>
                </a:solidFill>
                <a:latin typeface="Noto Sans" panose="020B0502040504020204" pitchFamily="34" charset="0"/>
                <a:ea typeface="Noto Sans" panose="020B0502040504020204" pitchFamily="34" charset="0"/>
              </a:rPr>
            </a:br>
            <a:br>
              <a:rPr lang="en-US" altLang="zh-TW" sz="1000">
                <a:solidFill>
                  <a:schemeClr val="tx1">
                    <a:lumMod val="85000"/>
                    <a:lumOff val="15000"/>
                  </a:schemeClr>
                </a:solidFill>
                <a:latin typeface="Noto Sans" panose="020B0502040504020204" pitchFamily="34" charset="0"/>
                <a:ea typeface="Noto Sans" panose="020B0502040504020204" pitchFamily="34" charset="0"/>
              </a:rPr>
            </a:br>
            <a:r>
              <a:rPr lang="en-US" altLang="zh-TW" sz="1000">
                <a:solidFill>
                  <a:schemeClr val="tx1">
                    <a:lumMod val="85000"/>
                    <a:lumOff val="15000"/>
                  </a:schemeClr>
                </a:solidFill>
                <a:latin typeface="Noto Sans" panose="020B0502040504020204" pitchFamily="34" charset="0"/>
                <a:ea typeface="Noto Sans" panose="020B0502040504020204" pitchFamily="34" charset="0"/>
              </a:rPr>
              <a:t>Brackets can be placed in multiple positions inside the case, including the cooling brackets and the open side of the motherboard tray.</a:t>
            </a:r>
            <a:endParaRPr lang="zh-TW" altLang="en-US" sz="1000" dirty="0">
              <a:solidFill>
                <a:schemeClr val="tx1">
                  <a:lumMod val="85000"/>
                  <a:lumOff val="15000"/>
                </a:schemeClr>
              </a:solidFill>
              <a:latin typeface="Noto Sans" panose="020B0502040504020204" pitchFamily="34" charset="0"/>
            </a:endParaRPr>
          </a:p>
        </p:txBody>
      </p:sp>
      <p:sp>
        <p:nvSpPr>
          <p:cNvPr id="11" name="文字版面配置區 13">
            <a:extLst>
              <a:ext uri="{FF2B5EF4-FFF2-40B4-BE49-F238E27FC236}">
                <a16:creationId xmlns:a16="http://schemas.microsoft.com/office/drawing/2014/main" id="{81204B9D-B8EF-2D11-97FB-BA12FD8C65F3}"/>
              </a:ext>
            </a:extLst>
          </p:cNvPr>
          <p:cNvSpPr txBox="1">
            <a:spLocks/>
          </p:cNvSpPr>
          <p:nvPr/>
        </p:nvSpPr>
        <p:spPr>
          <a:xfrm>
            <a:off x="675035" y="8608644"/>
            <a:ext cx="2870888" cy="246677"/>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b="1">
                <a:latin typeface="Noto Sans" panose="020B0502040504020204" pitchFamily="34" charset="0"/>
                <a:ea typeface="Noto Sans" panose="020B0502040504020204" pitchFamily="34" charset="0"/>
              </a:rPr>
              <a:t>Tool-less HDD Cage</a:t>
            </a:r>
            <a:endParaRPr lang="zh-TW" altLang="en-US" sz="1000" b="1" dirty="0">
              <a:latin typeface="Noto Sans" panose="020B0502040504020204" pitchFamily="34" charset="0"/>
            </a:endParaRPr>
          </a:p>
        </p:txBody>
      </p:sp>
      <p:sp>
        <p:nvSpPr>
          <p:cNvPr id="21" name="文字版面配置區 16">
            <a:extLst>
              <a:ext uri="{FF2B5EF4-FFF2-40B4-BE49-F238E27FC236}">
                <a16:creationId xmlns:a16="http://schemas.microsoft.com/office/drawing/2014/main" id="{E1076625-A93C-502B-A1B2-A141C5A219D1}"/>
              </a:ext>
            </a:extLst>
          </p:cNvPr>
          <p:cNvSpPr txBox="1">
            <a:spLocks/>
          </p:cNvSpPr>
          <p:nvPr/>
        </p:nvSpPr>
        <p:spPr>
          <a:xfrm>
            <a:off x="675038" y="9004553"/>
            <a:ext cx="2870888" cy="1255770"/>
          </a:xfrm>
          <a:prstGeom prst="rect">
            <a:avLst/>
          </a:prstGeom>
        </p:spPr>
        <p:txBody>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dirty="0">
                <a:solidFill>
                  <a:schemeClr val="tx1">
                    <a:lumMod val="85000"/>
                    <a:lumOff val="15000"/>
                  </a:schemeClr>
                </a:solidFill>
                <a:latin typeface="Noto Sans" panose="020B0502040504020204" pitchFamily="34" charset="0"/>
                <a:ea typeface="Noto Sans" panose="020B0502040504020204" pitchFamily="34" charset="0"/>
              </a:rPr>
              <a:t>The rear chambers includes a tool-less, swiveling drive cage that allows users to quickly access, maintain and swap hard drives with ease.</a:t>
            </a:r>
            <a:endParaRPr lang="zh-TW" altLang="en-US" sz="1000" dirty="0">
              <a:solidFill>
                <a:schemeClr val="tx1">
                  <a:lumMod val="85000"/>
                  <a:lumOff val="15000"/>
                </a:schemeClr>
              </a:solidFill>
              <a:latin typeface="Noto Sans" panose="020B0502040504020204" pitchFamily="34" charset="0"/>
            </a:endParaRPr>
          </a:p>
        </p:txBody>
      </p:sp>
      <p:sp>
        <p:nvSpPr>
          <p:cNvPr id="22" name="文字版面配置區 19">
            <a:extLst>
              <a:ext uri="{FF2B5EF4-FFF2-40B4-BE49-F238E27FC236}">
                <a16:creationId xmlns:a16="http://schemas.microsoft.com/office/drawing/2014/main" id="{6693C9B1-3D3D-1310-EE2A-63E75B83AE2D}"/>
              </a:ext>
            </a:extLst>
          </p:cNvPr>
          <p:cNvSpPr txBox="1">
            <a:spLocks/>
          </p:cNvSpPr>
          <p:nvPr/>
        </p:nvSpPr>
        <p:spPr>
          <a:xfrm>
            <a:off x="3954777" y="4257947"/>
            <a:ext cx="1821218" cy="249677"/>
          </a:xfrm>
          <a:prstGeom prst="rect">
            <a:avLst/>
          </a:prstGeom>
        </p:spPr>
        <p:txBody>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000" b="1">
                <a:latin typeface="Noto Sans" panose="020B0502040504020204" pitchFamily="34" charset="0"/>
                <a:ea typeface="Noto Sans" panose="020B0502040504020204" pitchFamily="34" charset="0"/>
              </a:rPr>
              <a:t>Tool-less PSU Mount</a:t>
            </a:r>
            <a:endParaRPr lang="zh-TW" altLang="en-US" sz="1000" b="1" dirty="0">
              <a:latin typeface="Noto Sans" panose="020B0502040504020204" pitchFamily="34" charset="0"/>
            </a:endParaRPr>
          </a:p>
        </p:txBody>
      </p:sp>
      <p:pic>
        <p:nvPicPr>
          <p:cNvPr id="23" name="Picture 25" descr="A picture containing electronics&#10;&#10;Description automatically generated">
            <a:extLst>
              <a:ext uri="{FF2B5EF4-FFF2-40B4-BE49-F238E27FC236}">
                <a16:creationId xmlns:a16="http://schemas.microsoft.com/office/drawing/2014/main" id="{DCE1AEF8-40A0-8966-1704-3BD26DF25C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4" t="10946" r="19148" b="19872"/>
          <a:stretch/>
        </p:blipFill>
        <p:spPr>
          <a:xfrm>
            <a:off x="3945383" y="5976299"/>
            <a:ext cx="2902718" cy="2483112"/>
          </a:xfrm>
          <a:prstGeom prst="rect">
            <a:avLst/>
          </a:prstGeom>
        </p:spPr>
      </p:pic>
    </p:spTree>
    <p:extLst>
      <p:ext uri="{BB962C8B-B14F-4D97-AF65-F5344CB8AC3E}">
        <p14:creationId xmlns:p14="http://schemas.microsoft.com/office/powerpoint/2010/main" val="292812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6FC220-5302-063E-1153-3C9A18683604}"/>
              </a:ext>
            </a:extLst>
          </p:cNvPr>
          <p:cNvSpPr txBox="1">
            <a:spLocks/>
          </p:cNvSpPr>
          <p:nvPr/>
        </p:nvSpPr>
        <p:spPr>
          <a:xfrm>
            <a:off x="540271" y="1152132"/>
            <a:ext cx="6732934" cy="382391"/>
          </a:xfrm>
          <a:prstGeom prst="rect">
            <a:avLst/>
          </a:prstGeom>
        </p:spPr>
        <p:txBody>
          <a:bodyPr/>
          <a:lstStyle>
            <a:lvl1pPr algn="ctr" defTabSz="995690" rtl="0" eaLnBrk="1" latinLnBrk="0" hangingPunct="1">
              <a:spcBef>
                <a:spcPct val="0"/>
              </a:spcBef>
              <a:buNone/>
              <a:defRPr sz="4800" kern="1200">
                <a:solidFill>
                  <a:schemeClr val="tx1"/>
                </a:solidFill>
                <a:latin typeface="+mj-lt"/>
                <a:ea typeface="+mj-ea"/>
                <a:cs typeface="+mj-cs"/>
              </a:defRPr>
            </a:lvl1pPr>
          </a:lstStyle>
          <a:p>
            <a:pPr algn="l"/>
            <a:r>
              <a:rPr lang="en-US" altLang="zh-CN" sz="2800" dirty="0">
                <a:solidFill>
                  <a:schemeClr val="tx1">
                    <a:lumMod val="65000"/>
                    <a:lumOff val="35000"/>
                  </a:schemeClr>
                </a:solidFill>
                <a:latin typeface="Teko SemiBold" pitchFamily="50" charset="0"/>
              </a:rPr>
              <a:t>BONUS FEATURE</a:t>
            </a:r>
            <a:endParaRPr lang="en-US" sz="2800" dirty="0">
              <a:solidFill>
                <a:schemeClr val="tx1">
                  <a:lumMod val="65000"/>
                  <a:lumOff val="35000"/>
                </a:schemeClr>
              </a:solidFill>
              <a:latin typeface="Teko SemiBold" pitchFamily="50" charset="0"/>
            </a:endParaRPr>
          </a:p>
        </p:txBody>
      </p:sp>
      <p:sp>
        <p:nvSpPr>
          <p:cNvPr id="2" name="文字版面配置區 8">
            <a:extLst>
              <a:ext uri="{FF2B5EF4-FFF2-40B4-BE49-F238E27FC236}">
                <a16:creationId xmlns:a16="http://schemas.microsoft.com/office/drawing/2014/main" id="{294080F1-29E9-9DFE-770F-88042830938D}"/>
              </a:ext>
            </a:extLst>
          </p:cNvPr>
          <p:cNvSpPr txBox="1">
            <a:spLocks/>
          </p:cNvSpPr>
          <p:nvPr/>
        </p:nvSpPr>
        <p:spPr>
          <a:xfrm>
            <a:off x="540271" y="1756233"/>
            <a:ext cx="1821218" cy="1052922"/>
          </a:xfrm>
          <a:prstGeom prst="rect">
            <a:avLst/>
          </a:prstGeom>
        </p:spPr>
        <p:txBody>
          <a:bodyPr vert="horz" lIns="99569" tIns="49785" rIns="99569" bIns="49785" rtlCol="0">
            <a:normAutofit/>
          </a:bodyPr>
          <a:lstStyle>
            <a:lvl1pPr marL="0" indent="0" algn="l" defTabSz="995690" rtl="0" eaLnBrk="1" latinLnBrk="0" hangingPunct="1">
              <a:spcBef>
                <a:spcPct val="20000"/>
              </a:spcBef>
              <a:buFont typeface="Arial" panose="020B0604020202020204" pitchFamily="34" charset="0"/>
              <a:buNone/>
              <a:defRPr sz="1000" kern="1200">
                <a:solidFill>
                  <a:schemeClr val="tx1"/>
                </a:solidFill>
                <a:latin typeface="Noto Sans" panose="020B0502040504020204" pitchFamily="34" charset="0"/>
                <a:ea typeface="+mn-ea"/>
                <a:cs typeface="Noto Sans" panose="020B0502040504020204" pitchFamily="34" charset="0"/>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r>
              <a:rPr lang="en-US" altLang="zh-TW" sz="1200" b="1" dirty="0"/>
              <a:t>Infinity Mirror</a:t>
            </a:r>
            <a:endParaRPr lang="zh-TW" altLang="en-US" sz="1200" b="1" dirty="0"/>
          </a:p>
        </p:txBody>
      </p:sp>
      <p:sp>
        <p:nvSpPr>
          <p:cNvPr id="12" name="文字版面配置區 9">
            <a:extLst>
              <a:ext uri="{FF2B5EF4-FFF2-40B4-BE49-F238E27FC236}">
                <a16:creationId xmlns:a16="http://schemas.microsoft.com/office/drawing/2014/main" id="{DB417142-7342-4EA9-2472-16BCAEC61089}"/>
              </a:ext>
            </a:extLst>
          </p:cNvPr>
          <p:cNvSpPr txBox="1">
            <a:spLocks/>
          </p:cNvSpPr>
          <p:nvPr/>
        </p:nvSpPr>
        <p:spPr>
          <a:xfrm>
            <a:off x="540271" y="2145567"/>
            <a:ext cx="6592118" cy="1770596"/>
          </a:xfrm>
          <a:prstGeom prst="rect">
            <a:avLst/>
          </a:prstGeom>
        </p:spPr>
        <p:txBody>
          <a:bodyPr>
            <a:normAutofit/>
          </a:bodyPr>
          <a:lstStyle>
            <a:lvl1pPr marL="373384" indent="-373384" algn="l" defTabSz="995690"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08998" indent="-311153" algn="l" defTabSz="99569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2pPr>
            <a:lvl3pPr marL="1244613" indent="-248923" algn="l" defTabSz="99569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245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030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3814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3599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33838"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1683" indent="-248923" algn="l" defTabSz="99569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None/>
            </a:pPr>
            <a:r>
              <a:rPr lang="en-US" altLang="zh-TW" sz="1100" dirty="0">
                <a:latin typeface="Noto Sans" panose="020B0502040504020204" pitchFamily="34" charset="0"/>
                <a:ea typeface="Noto Sans" panose="020B0502040504020204" pitchFamily="34" charset="0"/>
              </a:rPr>
              <a:t>…Because what’s the point of owning a flagship case without having a bit of fun?</a:t>
            </a:r>
          </a:p>
          <a:p>
            <a:pPr marL="0" indent="0">
              <a:buNone/>
            </a:pPr>
            <a:endParaRPr lang="en-US" altLang="zh-TW" sz="1100" dirty="0">
              <a:latin typeface="Noto Sans" panose="020B0502040504020204" pitchFamily="34" charset="0"/>
              <a:ea typeface="Noto Sans" panose="020B0502040504020204" pitchFamily="34" charset="0"/>
            </a:endParaRPr>
          </a:p>
          <a:p>
            <a:pPr marL="0" indent="0">
              <a:buNone/>
            </a:pPr>
            <a:r>
              <a:rPr lang="en-US" altLang="zh-TW" sz="1100" dirty="0">
                <a:latin typeface="Noto Sans" panose="020B0502040504020204" pitchFamily="34" charset="0"/>
                <a:ea typeface="Noto Sans" panose="020B0502040504020204" pitchFamily="34" charset="0"/>
              </a:rPr>
              <a:t>The Infinity Mirror allows you to turn extra clearance in the build into your personal Hall of Fame. </a:t>
            </a:r>
            <a:br>
              <a:rPr lang="en-US" altLang="zh-TW" sz="1100" dirty="0">
                <a:latin typeface="Noto Sans" panose="020B0502040504020204" pitchFamily="34" charset="0"/>
                <a:ea typeface="Noto Sans" panose="020B0502040504020204" pitchFamily="34" charset="0"/>
              </a:rPr>
            </a:br>
            <a:endParaRPr lang="en-US" altLang="zh-TW" sz="1100" dirty="0">
              <a:latin typeface="Noto Sans" panose="020B0502040504020204" pitchFamily="34" charset="0"/>
              <a:ea typeface="Noto Sans" panose="020B0502040504020204" pitchFamily="34" charset="0"/>
            </a:endParaRPr>
          </a:p>
          <a:p>
            <a:pPr marL="0" indent="0">
              <a:buNone/>
            </a:pPr>
            <a:r>
              <a:rPr lang="en-US" altLang="zh-TW" sz="1100" dirty="0">
                <a:latin typeface="Noto Sans" panose="020B0502040504020204" pitchFamily="34" charset="0"/>
                <a:ea typeface="Noto Sans" panose="020B0502040504020204" pitchFamily="34" charset="0"/>
              </a:rPr>
              <a:t>If you don’t have a prized collectable that you would like to showcase (yet!), the Infinity Mirror can also be used to highlight various angles of internal components that would otherwise remain hidden. When placed on the opposing side of the TG side panel, ARGB lights also become enhanced with a infinity effect, creating trippy, cool-looking builds. </a:t>
            </a:r>
            <a:endParaRPr lang="zh-TW" altLang="en-US" sz="1100" dirty="0">
              <a:latin typeface="Noto Sans" panose="020B0502040504020204" pitchFamily="34" charset="0"/>
            </a:endParaRPr>
          </a:p>
        </p:txBody>
      </p:sp>
      <p:pic>
        <p:nvPicPr>
          <p:cNvPr id="13" name="Picture Placeholder 7" descr="A picture containing light, electronics&#10;&#10;Description automatically generated">
            <a:extLst>
              <a:ext uri="{FF2B5EF4-FFF2-40B4-BE49-F238E27FC236}">
                <a16:creationId xmlns:a16="http://schemas.microsoft.com/office/drawing/2014/main" id="{BFB9CFBE-D16C-3934-70FA-A06FC01FBBD2}"/>
              </a:ext>
            </a:extLst>
          </p:cNvPr>
          <p:cNvPicPr>
            <a:picLocks noChangeAspect="1"/>
          </p:cNvPicPr>
          <p:nvPr/>
        </p:nvPicPr>
        <p:blipFill>
          <a:blip r:embed="rId2" cstate="print">
            <a:extLst>
              <a:ext uri="{28A0092B-C50C-407E-A947-70E740481C1C}">
                <a14:useLocalDpi xmlns:a14="http://schemas.microsoft.com/office/drawing/2010/main" val="0"/>
              </a:ext>
            </a:extLst>
          </a:blip>
          <a:srcRect l="20154" r="20154"/>
          <a:stretch>
            <a:fillRect/>
          </a:stretch>
        </p:blipFill>
        <p:spPr>
          <a:xfrm>
            <a:off x="972319" y="3762524"/>
            <a:ext cx="5347013" cy="6252235"/>
          </a:xfrm>
          <a:prstGeom prst="rect">
            <a:avLst/>
          </a:prstGeom>
        </p:spPr>
      </p:pic>
    </p:spTree>
    <p:extLst>
      <p:ext uri="{BB962C8B-B14F-4D97-AF65-F5344CB8AC3E}">
        <p14:creationId xmlns:p14="http://schemas.microsoft.com/office/powerpoint/2010/main" val="3016629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348583" y="3402484"/>
            <a:ext cx="936104" cy="400110"/>
          </a:xfrm>
          <a:prstGeom prst="rect">
            <a:avLst/>
          </a:prstGeom>
          <a:noFill/>
        </p:spPr>
        <p:txBody>
          <a:bodyPr wrap="square" rtlCol="0">
            <a:spAutoFit/>
          </a:bodyPr>
          <a:lstStyle/>
          <a:p>
            <a:endParaRPr lang="zh-TW" altLang="en-US" dirty="0"/>
          </a:p>
        </p:txBody>
      </p:sp>
      <p:graphicFrame>
        <p:nvGraphicFramePr>
          <p:cNvPr id="12" name="Table 9"/>
          <p:cNvGraphicFramePr>
            <a:graphicFrameLocks noGrp="1"/>
          </p:cNvGraphicFramePr>
          <p:nvPr>
            <p:extLst>
              <p:ext uri="{D42A27DB-BD31-4B8C-83A1-F6EECF244321}">
                <p14:modId xmlns:p14="http://schemas.microsoft.com/office/powerpoint/2010/main" val="660686499"/>
              </p:ext>
            </p:extLst>
          </p:nvPr>
        </p:nvGraphicFramePr>
        <p:xfrm>
          <a:off x="400834" y="9043549"/>
          <a:ext cx="3061923" cy="1024880"/>
        </p:xfrm>
        <a:graphic>
          <a:graphicData uri="http://schemas.openxmlformats.org/drawingml/2006/table">
            <a:tbl>
              <a:tblPr/>
              <a:tblGrid>
                <a:gridCol w="1529426">
                  <a:extLst>
                    <a:ext uri="{9D8B030D-6E8A-4147-A177-3AD203B41FA5}">
                      <a16:colId xmlns:a16="http://schemas.microsoft.com/office/drawing/2014/main" val="20000"/>
                    </a:ext>
                  </a:extLst>
                </a:gridCol>
                <a:gridCol w="1532497">
                  <a:extLst>
                    <a:ext uri="{9D8B030D-6E8A-4147-A177-3AD203B41FA5}">
                      <a16:colId xmlns:a16="http://schemas.microsoft.com/office/drawing/2014/main" val="20001"/>
                    </a:ext>
                  </a:extLst>
                </a:gridCol>
              </a:tblGrid>
              <a:tr h="180020">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nl-NL" altLang="en-US" sz="1000" b="0" i="0" u="none" strike="noStrike" kern="1200" cap="none" normalizeH="0" baseline="0" dirty="0">
                          <a:ln>
                            <a:noFill/>
                          </a:ln>
                          <a:solidFill>
                            <a:schemeClr val="tx1"/>
                          </a:solidFill>
                          <a:effectLst/>
                          <a:latin typeface="Teko" panose="02000000000000000000"/>
                          <a:ea typeface="Noto Sans" panose="02020500000000000000" charset="0"/>
                          <a:cs typeface="+mn-cs"/>
                        </a:rPr>
                        <a:t>EAN code</a:t>
                      </a:r>
                    </a:p>
                  </a:txBody>
                  <a:tcPr marL="36000" marR="36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r>
                        <a:rPr lang="en-US" altLang="zh-TW" sz="700" b="0" i="0" kern="1200" dirty="0">
                          <a:solidFill>
                            <a:schemeClr val="tx1"/>
                          </a:solidFill>
                          <a:effectLst/>
                          <a:latin typeface="+mn-lt"/>
                          <a:ea typeface="+mn-ea"/>
                          <a:cs typeface="+mn-cs"/>
                        </a:rPr>
                        <a:t>4719512144008, 6928968319191(CN)</a:t>
                      </a:r>
                      <a:endParaRPr lang="nl-NL" sz="700" dirty="0">
                        <a:solidFill>
                          <a:schemeClr val="tx1"/>
                        </a:solidFill>
                        <a:latin typeface="+mn-lt"/>
                        <a:ea typeface="Noto Sans" panose="020B0502040504020204" pitchFamily="34" charset="0"/>
                        <a:cs typeface="Verdana" panose="020B0604030504040204" pitchFamily="34" charset="0"/>
                      </a:endParaRP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80020">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nl-NL" altLang="en-US" sz="1000" b="0" i="0" u="none" strike="noStrike" kern="1200" cap="none" normalizeH="0" baseline="0" dirty="0">
                          <a:ln>
                            <a:noFill/>
                          </a:ln>
                          <a:solidFill>
                            <a:schemeClr val="tx1"/>
                          </a:solidFill>
                          <a:effectLst/>
                          <a:latin typeface="Teko" panose="02000000000000000000"/>
                          <a:ea typeface="Noto Sans" panose="02020500000000000000" charset="0"/>
                          <a:cs typeface="+mn-cs"/>
                        </a:rPr>
                        <a:t>UPC code</a:t>
                      </a:r>
                    </a:p>
                  </a:txBody>
                  <a:tcPr marL="36000" marR="36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tc>
                  <a:txBody>
                    <a:bodyPr/>
                    <a:lstStyle/>
                    <a:p>
                      <a:r>
                        <a:rPr lang="nl-NL" sz="700" dirty="0">
                          <a:solidFill>
                            <a:schemeClr val="tx1"/>
                          </a:solidFill>
                          <a:latin typeface="+mn-lt"/>
                          <a:ea typeface="Noto Sans" panose="020B0502040504020204" pitchFamily="34" charset="0"/>
                          <a:cs typeface="Verdana" panose="020B0604030504040204" pitchFamily="34" charset="0"/>
                        </a:rPr>
                        <a:t>884102116322</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1"/>
                  </a:ext>
                </a:extLst>
              </a:tr>
              <a:tr h="180020">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nl-NL" altLang="en-US" sz="1000" b="0" i="0" u="none" strike="noStrike" kern="1200" cap="none" normalizeH="0" baseline="0" dirty="0">
                          <a:ln>
                            <a:noFill/>
                          </a:ln>
                          <a:solidFill>
                            <a:schemeClr val="tx1"/>
                          </a:solidFill>
                          <a:effectLst/>
                          <a:latin typeface="Teko" panose="02000000000000000000"/>
                          <a:ea typeface="Noto Sans" panose="02020500000000000000" charset="0"/>
                          <a:cs typeface="+mn-cs"/>
                        </a:rPr>
                        <a:t>Net weight</a:t>
                      </a:r>
                    </a:p>
                  </a:txBody>
                  <a:tcPr marL="36000" marR="36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r>
                        <a:rPr lang="nl-NL" sz="700" dirty="0">
                          <a:solidFill>
                            <a:schemeClr val="tx1"/>
                          </a:solidFill>
                          <a:latin typeface="+mn-lt"/>
                          <a:ea typeface="Noto Sans" panose="020B0502040504020204" pitchFamily="34" charset="0"/>
                          <a:cs typeface="Verdana" panose="020B0604030504040204" pitchFamily="34" charset="0"/>
                        </a:rPr>
                        <a:t>24.70 </a:t>
                      </a:r>
                      <a:r>
                        <a:rPr lang="en-US" altLang="zh-CN" sz="700" dirty="0">
                          <a:solidFill>
                            <a:schemeClr val="tx1"/>
                          </a:solidFill>
                          <a:latin typeface="+mn-lt"/>
                          <a:ea typeface="Noto Sans" panose="020B0502040504020204" pitchFamily="34" charset="0"/>
                          <a:cs typeface="Verdana" panose="020B0604030504040204" pitchFamily="34" charset="0"/>
                        </a:rPr>
                        <a:t>kg</a:t>
                      </a:r>
                      <a:endParaRPr lang="nl-NL" sz="700" dirty="0">
                        <a:solidFill>
                          <a:schemeClr val="tx1"/>
                        </a:solidFill>
                        <a:latin typeface="+mn-lt"/>
                        <a:ea typeface="Noto Sans" panose="020B0502040504020204" pitchFamily="34" charset="0"/>
                        <a:cs typeface="Verdana" panose="020B0604030504040204" pitchFamily="34" charset="0"/>
                      </a:endParaRP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80020">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nl-NL" altLang="en-US" sz="1000" b="0" i="0" u="none" strike="noStrike" kern="1200" cap="none" normalizeH="0" baseline="0" dirty="0">
                          <a:ln>
                            <a:noFill/>
                          </a:ln>
                          <a:solidFill>
                            <a:schemeClr val="tx1"/>
                          </a:solidFill>
                          <a:effectLst/>
                          <a:latin typeface="Teko" panose="02000000000000000000"/>
                          <a:ea typeface="Noto Sans" panose="02020500000000000000" charset="0"/>
                          <a:cs typeface="+mn-cs"/>
                        </a:rPr>
                        <a:t>Gross weight</a:t>
                      </a:r>
                    </a:p>
                  </a:txBody>
                  <a:tcPr marL="36000" marR="36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tc>
                  <a:txBody>
                    <a:bodyPr/>
                    <a:lstStyle/>
                    <a:p>
                      <a:r>
                        <a:rPr lang="nl-NL" sz="700" dirty="0">
                          <a:solidFill>
                            <a:schemeClr val="tx1"/>
                          </a:solidFill>
                          <a:latin typeface="+mn-lt"/>
                          <a:ea typeface="Noto Sans" panose="020B0502040504020204" pitchFamily="34" charset="0"/>
                          <a:cs typeface="Verdana" panose="020B0604030504040204" pitchFamily="34" charset="0"/>
                        </a:rPr>
                        <a:t>29.40 </a:t>
                      </a:r>
                      <a:r>
                        <a:rPr lang="en-US" altLang="zh-CN" sz="700" dirty="0">
                          <a:solidFill>
                            <a:schemeClr val="tx1"/>
                          </a:solidFill>
                          <a:latin typeface="+mn-lt"/>
                          <a:ea typeface="Noto Sans" panose="020B0502040504020204" pitchFamily="34" charset="0"/>
                          <a:cs typeface="Verdana" panose="020B0604030504040204" pitchFamily="34" charset="0"/>
                        </a:rPr>
                        <a:t>kg</a:t>
                      </a:r>
                      <a:endParaRPr lang="nl-NL" sz="700" dirty="0">
                        <a:solidFill>
                          <a:schemeClr val="tx1"/>
                        </a:solidFill>
                        <a:latin typeface="+mn-lt"/>
                        <a:ea typeface="Noto Sans" panose="020B0502040504020204" pitchFamily="34" charset="0"/>
                        <a:cs typeface="Verdana" panose="020B0604030504040204" pitchFamily="34" charset="0"/>
                      </a:endParaRP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3"/>
                  </a:ext>
                </a:extLst>
              </a:tr>
              <a:tr h="270030">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nl-NL" altLang="en-US" sz="1000" b="0" i="0" u="none" strike="noStrike" kern="1200" cap="none" normalizeH="0" baseline="0" dirty="0">
                          <a:ln>
                            <a:noFill/>
                          </a:ln>
                          <a:solidFill>
                            <a:schemeClr val="tx1"/>
                          </a:solidFill>
                          <a:effectLst/>
                          <a:latin typeface="Teko" panose="02000000000000000000"/>
                          <a:ea typeface="Noto Sans" panose="02020500000000000000" charset="0"/>
                          <a:cs typeface="+mn-cs"/>
                        </a:rPr>
                        <a:t>Package </a:t>
                      </a:r>
                      <a:r>
                        <a:rPr kumimoji="0" lang="en-US" altLang="zh-CN" sz="1000" b="0" i="0" u="none" strike="noStrike" kern="1200" cap="none" normalizeH="0" baseline="0" dirty="0">
                          <a:ln>
                            <a:noFill/>
                          </a:ln>
                          <a:solidFill>
                            <a:schemeClr val="tx1"/>
                          </a:solidFill>
                          <a:effectLst/>
                          <a:latin typeface="Teko" panose="02000000000000000000"/>
                          <a:ea typeface="Noto Sans" panose="02020500000000000000" charset="0"/>
                          <a:cs typeface="+mn-cs"/>
                        </a:rPr>
                        <a:t>dimension </a:t>
                      </a:r>
                    </a:p>
                    <a:p>
                      <a:pPr marL="180000" marR="0" lvl="0" indent="0" algn="l" defTabSz="417513" rtl="0" eaLnBrk="1" fontAlgn="base" latinLnBrk="0" hangingPunct="1">
                        <a:lnSpc>
                          <a:spcPts val="1200"/>
                        </a:lnSpc>
                        <a:spcBef>
                          <a:spcPct val="0"/>
                        </a:spcBef>
                        <a:spcAft>
                          <a:spcPct val="0"/>
                        </a:spcAft>
                        <a:buClrTx/>
                        <a:buSzTx/>
                        <a:buFontTx/>
                        <a:buNone/>
                        <a:tabLst/>
                      </a:pPr>
                      <a:r>
                        <a:rPr kumimoji="0" lang="en-US" altLang="zh-CN" sz="1000" b="0" i="0" u="none" strike="noStrike" kern="1200" cap="none" normalizeH="0" baseline="0" dirty="0">
                          <a:ln>
                            <a:noFill/>
                          </a:ln>
                          <a:solidFill>
                            <a:schemeClr val="tx1"/>
                          </a:solidFill>
                          <a:effectLst/>
                          <a:latin typeface="Teko" panose="02000000000000000000"/>
                          <a:ea typeface="Noto Sans" panose="02020500000000000000" charset="0"/>
                          <a:cs typeface="+mn-cs"/>
                        </a:rPr>
                        <a:t>(L x W X H)</a:t>
                      </a:r>
                      <a:endParaRPr kumimoji="0" lang="nl-NL" altLang="en-US" sz="1000" b="0" i="0" u="none" strike="noStrike" kern="1200" cap="none" normalizeH="0" baseline="0" dirty="0">
                        <a:ln>
                          <a:noFill/>
                        </a:ln>
                        <a:solidFill>
                          <a:schemeClr val="tx1"/>
                        </a:solidFill>
                        <a:effectLst/>
                        <a:latin typeface="Teko" panose="02000000000000000000"/>
                        <a:ea typeface="Noto Sans" panose="02020500000000000000" charset="0"/>
                        <a:cs typeface="+mn-cs"/>
                      </a:endParaRPr>
                    </a:p>
                  </a:txBody>
                  <a:tcPr marL="36000" marR="36000" marT="0" marB="0" anchor="ctr" horzOverflow="overflow">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nl-NL" altLang="zh-TW" sz="700" dirty="0">
                          <a:solidFill>
                            <a:schemeClr val="tx1"/>
                          </a:solidFill>
                          <a:latin typeface="+mn-lt"/>
                          <a:ea typeface="Noto Sans" panose="020B0502040504020204" pitchFamily="34" charset="0"/>
                          <a:cs typeface="Verdana" panose="020B0604030504040204" pitchFamily="34" charset="0"/>
                        </a:rPr>
                        <a:t>780 x 399 x 725 mm</a:t>
                      </a:r>
                    </a:p>
                  </a:txBody>
                  <a:tcPr marL="36000" marR="3600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graphicFrame>
        <p:nvGraphicFramePr>
          <p:cNvPr id="13" name="Table 10"/>
          <p:cNvGraphicFramePr>
            <a:graphicFrameLocks noGrp="1"/>
          </p:cNvGraphicFramePr>
          <p:nvPr>
            <p:extLst>
              <p:ext uri="{D42A27DB-BD31-4B8C-83A1-F6EECF244321}">
                <p14:modId xmlns:p14="http://schemas.microsoft.com/office/powerpoint/2010/main" val="2551642928"/>
              </p:ext>
            </p:extLst>
          </p:nvPr>
        </p:nvGraphicFramePr>
        <p:xfrm>
          <a:off x="3771302" y="8803084"/>
          <a:ext cx="3168352" cy="1296146"/>
        </p:xfrm>
        <a:graphic>
          <a:graphicData uri="http://schemas.openxmlformats.org/drawingml/2006/table">
            <a:tbl>
              <a:tblPr/>
              <a:tblGrid>
                <a:gridCol w="757926">
                  <a:extLst>
                    <a:ext uri="{9D8B030D-6E8A-4147-A177-3AD203B41FA5}">
                      <a16:colId xmlns:a16="http://schemas.microsoft.com/office/drawing/2014/main" val="20000"/>
                    </a:ext>
                  </a:extLst>
                </a:gridCol>
                <a:gridCol w="737269">
                  <a:extLst>
                    <a:ext uri="{9D8B030D-6E8A-4147-A177-3AD203B41FA5}">
                      <a16:colId xmlns:a16="http://schemas.microsoft.com/office/drawing/2014/main" val="20001"/>
                    </a:ext>
                  </a:extLst>
                </a:gridCol>
                <a:gridCol w="924765">
                  <a:extLst>
                    <a:ext uri="{9D8B030D-6E8A-4147-A177-3AD203B41FA5}">
                      <a16:colId xmlns:a16="http://schemas.microsoft.com/office/drawing/2014/main" val="20002"/>
                    </a:ext>
                  </a:extLst>
                </a:gridCol>
                <a:gridCol w="748392">
                  <a:extLst>
                    <a:ext uri="{9D8B030D-6E8A-4147-A177-3AD203B41FA5}">
                      <a16:colId xmlns:a16="http://schemas.microsoft.com/office/drawing/2014/main" val="20003"/>
                    </a:ext>
                  </a:extLst>
                </a:gridCol>
              </a:tblGrid>
              <a:tr h="284735">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en-US"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rPr>
                        <a:t>Cont.</a:t>
                      </a:r>
                      <a:endParaRPr kumimoji="0" lang="nl-NL"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endParaRPr>
                    </a:p>
                  </a:txBody>
                  <a:tcPr marL="60278" marR="60278" marT="0" marB="0" anchor="ctr" anchorCtr="1" horzOverflow="overflow">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en-US"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rPr>
                        <a:t>W/ Pallet</a:t>
                      </a:r>
                      <a:endParaRPr kumimoji="0" lang="nl-NL"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endParaRPr>
                    </a:p>
                  </a:txBody>
                  <a:tcPr marL="60278" marR="60278" marT="0" marB="0" anchor="ctr" anchorCtr="1"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en-US"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rPr>
                        <a:t>Carton/ Pallet</a:t>
                      </a:r>
                      <a:endParaRPr kumimoji="0" lang="nl-NL"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endParaRPr>
                    </a:p>
                  </a:txBody>
                  <a:tcPr marL="60278" marR="60278" marT="0" marB="0" anchor="ctr" anchorCtr="1"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en-US"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rPr>
                        <a:t>W/O Pallet</a:t>
                      </a:r>
                      <a:endParaRPr kumimoji="0" lang="nl-NL"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endParaRPr>
                    </a:p>
                  </a:txBody>
                  <a:tcPr marL="60278" marR="60278" marT="0" marB="0" anchor="ctr" anchorCtr="1" horzOverflow="overflow">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37137">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en-US"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rPr>
                        <a:t>20’</a:t>
                      </a:r>
                      <a:endParaRPr kumimoji="0" lang="nl-NL"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endParaRPr>
                    </a:p>
                  </a:txBody>
                  <a:tcPr marL="60278" marR="60278" marT="0" marB="0" anchor="ctr" anchorCtr="1" horzOverflow="overflow">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77</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7</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123</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1"/>
                  </a:ext>
                </a:extLst>
              </a:tr>
              <a:tr h="337137">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en-US"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rPr>
                        <a:t>40’</a:t>
                      </a:r>
                      <a:endParaRPr kumimoji="0" lang="nl-NL" altLang="en-US" sz="1000" b="0" i="0" u="none" strike="noStrike" kern="1200" cap="none" normalizeH="0" baseline="0" dirty="0">
                        <a:ln>
                          <a:noFill/>
                        </a:ln>
                        <a:solidFill>
                          <a:schemeClr val="tx1">
                            <a:lumMod val="65000"/>
                            <a:lumOff val="35000"/>
                          </a:schemeClr>
                        </a:solidFill>
                        <a:effectLst/>
                        <a:latin typeface="Teko" panose="02000000000000000000"/>
                        <a:ea typeface="Noto Sans" panose="02020500000000000000" charset="0"/>
                        <a:cs typeface="+mn-cs"/>
                      </a:endParaRPr>
                    </a:p>
                  </a:txBody>
                  <a:tcPr marL="60278" marR="60278" marT="0" marB="0" anchor="ctr" anchorCtr="1" horzOverflow="overflow">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154</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7</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249</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37137">
                <a:tc>
                  <a:txBody>
                    <a:bodyPr/>
                    <a:lstStyle>
                      <a:lvl1pPr defTabSz="417513">
                        <a:lnSpc>
                          <a:spcPct val="90000"/>
                        </a:lnSpc>
                        <a:spcBef>
                          <a:spcPts val="463"/>
                        </a:spcBef>
                        <a:buFont typeface="Arial" panose="020B0604020202020204" pitchFamily="34" charset="0"/>
                        <a:defRPr sz="1000">
                          <a:solidFill>
                            <a:schemeClr val="tx1"/>
                          </a:solidFill>
                          <a:latin typeface="Noto Sans" panose="020B0502040504020204" pitchFamily="34" charset="0"/>
                          <a:ea typeface="Noto Sans" panose="020B0502040504020204" pitchFamily="34" charset="0"/>
                          <a:cs typeface="Meiryo" panose="020B0604030504040204" pitchFamily="34" charset="-128"/>
                        </a:defRPr>
                      </a:lvl1pPr>
                      <a:lvl2pPr marL="742950" indent="-285750" defTabSz="417513">
                        <a:lnSpc>
                          <a:spcPct val="90000"/>
                        </a:lnSpc>
                        <a:spcBef>
                          <a:spcPts val="225"/>
                        </a:spcBef>
                        <a:buFont typeface="Arial" panose="020B0604020202020204" pitchFamily="34" charset="0"/>
                        <a:defRPr sz="900">
                          <a:solidFill>
                            <a:schemeClr val="tx1"/>
                          </a:solidFill>
                          <a:latin typeface="Noto Sans" panose="020B0502040504020204" pitchFamily="34" charset="0"/>
                          <a:cs typeface="Noto Sans" panose="020B0502040504020204" pitchFamily="34" charset="0"/>
                        </a:defRPr>
                      </a:lvl2pPr>
                      <a:lvl3pPr marL="1143000" indent="-228600" defTabSz="417513">
                        <a:lnSpc>
                          <a:spcPct val="90000"/>
                        </a:lnSpc>
                        <a:spcBef>
                          <a:spcPts val="225"/>
                        </a:spcBef>
                        <a:buFont typeface="Arial" panose="020B0604020202020204" pitchFamily="34" charset="0"/>
                        <a:defRPr sz="800">
                          <a:solidFill>
                            <a:schemeClr val="tx1"/>
                          </a:solidFill>
                          <a:latin typeface="Noto Sans" panose="020B0502040504020204" pitchFamily="34" charset="0"/>
                          <a:cs typeface="Noto Sans" panose="020B0502040504020204" pitchFamily="34" charset="0"/>
                        </a:defRPr>
                      </a:lvl3pPr>
                      <a:lvl4pPr marL="16002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4pPr>
                      <a:lvl5pPr marL="2057400" indent="-228600" defTabSz="417513">
                        <a:lnSpc>
                          <a:spcPct val="90000"/>
                        </a:lnSpc>
                        <a:spcBef>
                          <a:spcPts val="225"/>
                        </a:spcBef>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5pPr>
                      <a:lvl6pPr marL="25146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6pPr>
                      <a:lvl7pPr marL="29718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7pPr>
                      <a:lvl8pPr marL="34290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8pPr>
                      <a:lvl9pPr marL="3886200" indent="-228600" defTabSz="417513" eaLnBrk="0" fontAlgn="base" hangingPunct="0">
                        <a:lnSpc>
                          <a:spcPct val="90000"/>
                        </a:lnSpc>
                        <a:spcBef>
                          <a:spcPts val="225"/>
                        </a:spcBef>
                        <a:spcAft>
                          <a:spcPct val="0"/>
                        </a:spcAft>
                        <a:buFont typeface="Arial" panose="020B0604020202020204" pitchFamily="34" charset="0"/>
                        <a:defRPr sz="700">
                          <a:solidFill>
                            <a:schemeClr val="tx1"/>
                          </a:solidFill>
                          <a:latin typeface="Noto Sans" panose="020B0502040504020204" pitchFamily="34" charset="0"/>
                          <a:cs typeface="Noto Sans" panose="020B0502040504020204" pitchFamily="34" charset="0"/>
                        </a:defRPr>
                      </a:lvl9pPr>
                    </a:lstStyle>
                    <a:p>
                      <a:pPr marL="180000" marR="0" lvl="0" indent="0" algn="l" defTabSz="417513" rtl="0" eaLnBrk="1" fontAlgn="base" latinLnBrk="0" hangingPunct="1">
                        <a:lnSpc>
                          <a:spcPts val="1200"/>
                        </a:lnSpc>
                        <a:spcBef>
                          <a:spcPct val="0"/>
                        </a:spcBef>
                        <a:spcAft>
                          <a:spcPct val="0"/>
                        </a:spcAft>
                        <a:buClrTx/>
                        <a:buSzTx/>
                        <a:buFontTx/>
                        <a:buNone/>
                        <a:tabLst/>
                      </a:pPr>
                      <a:r>
                        <a:rPr kumimoji="0" lang="fr-FR" altLang="en-US" sz="1000" b="0" i="0" u="none" strike="noStrike" kern="1200" cap="none" normalizeH="0" baseline="0">
                          <a:ln>
                            <a:noFill/>
                          </a:ln>
                          <a:solidFill>
                            <a:schemeClr val="tx1">
                              <a:lumMod val="65000"/>
                              <a:lumOff val="35000"/>
                            </a:schemeClr>
                          </a:solidFill>
                          <a:effectLst/>
                          <a:latin typeface="Teko" panose="02000000000000000000"/>
                          <a:ea typeface="Noto Sans" panose="02020500000000000000" charset="0"/>
                          <a:cs typeface="+mn-cs"/>
                        </a:rPr>
                        <a:t>40 HQ</a:t>
                      </a:r>
                      <a:endParaRPr kumimoji="0" lang="nl-NL" altLang="en-US" sz="1000" b="0" i="0" u="none" strike="noStrike" kern="1200" cap="none" normalizeH="0" baseline="0">
                        <a:ln>
                          <a:noFill/>
                        </a:ln>
                        <a:solidFill>
                          <a:schemeClr val="tx1">
                            <a:lumMod val="65000"/>
                            <a:lumOff val="35000"/>
                          </a:schemeClr>
                        </a:solidFill>
                        <a:effectLst/>
                        <a:latin typeface="Teko" panose="02000000000000000000"/>
                        <a:ea typeface="Noto Sans" panose="02020500000000000000" charset="0"/>
                        <a:cs typeface="+mn-cs"/>
                      </a:endParaRPr>
                    </a:p>
                  </a:txBody>
                  <a:tcPr marL="60278" marR="60278" marT="0" marB="0" anchor="ctr" anchorCtr="1" horzOverflow="overflow">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AEAEA"/>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198</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AEAEA"/>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9</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AEAEA"/>
                    </a:solidFill>
                  </a:tcPr>
                </a:tc>
                <a:tc>
                  <a:txBody>
                    <a:bodyPr/>
                    <a:lstStyle/>
                    <a:p>
                      <a:pPr fontAlgn="base">
                        <a:spcAft>
                          <a:spcPts val="0"/>
                        </a:spcAft>
                      </a:pPr>
                      <a:r>
                        <a:rPr lang="nl-NL" sz="700" kern="1200" dirty="0">
                          <a:solidFill>
                            <a:schemeClr val="tx1"/>
                          </a:solidFill>
                          <a:latin typeface="+mn-lt"/>
                          <a:ea typeface="Noto Sans" panose="020B0502040504020204" pitchFamily="34" charset="0"/>
                          <a:cs typeface="Verdana" panose="020B0604030504040204" pitchFamily="34" charset="0"/>
                        </a:rPr>
                        <a:t>294</a:t>
                      </a:r>
                    </a:p>
                  </a:txBody>
                  <a:tcPr marL="60278" marR="60278" marT="0" marB="0" anchor="ctr" anchorCtr="1">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10003"/>
                  </a:ext>
                </a:extLst>
              </a:tr>
            </a:tbl>
          </a:graphicData>
        </a:graphic>
      </p:graphicFrame>
      <p:graphicFrame>
        <p:nvGraphicFramePr>
          <p:cNvPr id="2" name="Table 11">
            <a:extLst>
              <a:ext uri="{FF2B5EF4-FFF2-40B4-BE49-F238E27FC236}">
                <a16:creationId xmlns:a16="http://schemas.microsoft.com/office/drawing/2014/main" id="{8B66EE51-2F8F-65CE-44C5-5686C1534AAC}"/>
              </a:ext>
            </a:extLst>
          </p:cNvPr>
          <p:cNvGraphicFramePr>
            <a:graphicFrameLocks noGrp="1"/>
          </p:cNvGraphicFramePr>
          <p:nvPr>
            <p:extLst>
              <p:ext uri="{D42A27DB-BD31-4B8C-83A1-F6EECF244321}">
                <p14:modId xmlns:p14="http://schemas.microsoft.com/office/powerpoint/2010/main" val="3090704810"/>
              </p:ext>
            </p:extLst>
          </p:nvPr>
        </p:nvGraphicFramePr>
        <p:xfrm>
          <a:off x="389215" y="810196"/>
          <a:ext cx="6764173" cy="7318952"/>
        </p:xfrm>
        <a:graphic>
          <a:graphicData uri="http://schemas.openxmlformats.org/drawingml/2006/table">
            <a:tbl>
              <a:tblPr bandRow="1">
                <a:tableStyleId>{073A0DAA-6AF3-43AB-8588-CEC1D06C72B9}</a:tableStyleId>
              </a:tblPr>
              <a:tblGrid>
                <a:gridCol w="1499420">
                  <a:extLst>
                    <a:ext uri="{9D8B030D-6E8A-4147-A177-3AD203B41FA5}">
                      <a16:colId xmlns:a16="http://schemas.microsoft.com/office/drawing/2014/main" val="20000"/>
                    </a:ext>
                  </a:extLst>
                </a:gridCol>
                <a:gridCol w="191193">
                  <a:extLst>
                    <a:ext uri="{9D8B030D-6E8A-4147-A177-3AD203B41FA5}">
                      <a16:colId xmlns:a16="http://schemas.microsoft.com/office/drawing/2014/main" val="20001"/>
                    </a:ext>
                  </a:extLst>
                </a:gridCol>
                <a:gridCol w="1629140">
                  <a:extLst>
                    <a:ext uri="{9D8B030D-6E8A-4147-A177-3AD203B41FA5}">
                      <a16:colId xmlns:a16="http://schemas.microsoft.com/office/drawing/2014/main" val="20003"/>
                    </a:ext>
                  </a:extLst>
                </a:gridCol>
                <a:gridCol w="3444420">
                  <a:extLst>
                    <a:ext uri="{9D8B030D-6E8A-4147-A177-3AD203B41FA5}">
                      <a16:colId xmlns:a16="http://schemas.microsoft.com/office/drawing/2014/main" val="20002"/>
                    </a:ext>
                  </a:extLst>
                </a:gridCol>
              </a:tblGrid>
              <a:tr h="217061">
                <a:tc gridSpan="3">
                  <a:txBody>
                    <a:bodyPr/>
                    <a:lstStyle/>
                    <a:p>
                      <a:pPr>
                        <a:lnSpc>
                          <a:spcPct val="100000"/>
                        </a:lnSpc>
                        <a:spcAft>
                          <a:spcPts val="0"/>
                        </a:spcAft>
                      </a:pPr>
                      <a:r>
                        <a:rPr lang="en-US" sz="1100" b="0" kern="0" dirty="0">
                          <a:solidFill>
                            <a:schemeClr val="tx1"/>
                          </a:solidFill>
                          <a:effectLst/>
                          <a:latin typeface="Teko" pitchFamily="50" charset="0"/>
                        </a:rPr>
                        <a:t>Product Name</a:t>
                      </a:r>
                      <a:r>
                        <a:rPr lang="en-US" sz="1100" b="0" kern="100" dirty="0">
                          <a:solidFill>
                            <a:schemeClr val="tx1"/>
                          </a:solidFill>
                          <a:effectLst/>
                          <a:latin typeface="Teko" pitchFamily="50" charset="0"/>
                        </a:rPr>
                        <a:t> </a:t>
                      </a:r>
                      <a:endParaRPr lang="zh-TW" sz="110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hMerge="1">
                  <a:txBody>
                    <a:bodyPr/>
                    <a:lstStyle/>
                    <a:p>
                      <a:endParaRPr lang="en-US"/>
                    </a:p>
                  </a:txBody>
                  <a:tcPr/>
                </a:tc>
                <a:tc hMerge="1">
                  <a:txBody>
                    <a:bodyPr/>
                    <a:lstStyle/>
                    <a:p>
                      <a:endParaRPr lang="zh-TW" altLang="en-US"/>
                    </a:p>
                  </a:txBody>
                  <a:tcPr/>
                </a:tc>
                <a:tc>
                  <a:txBody>
                    <a:bodyPr/>
                    <a:lstStyle/>
                    <a:p>
                      <a:pPr marL="0" marR="0" lvl="0" indent="0" algn="l" defTabSz="417899" rtl="0" eaLnBrk="1" fontAlgn="auto" latinLnBrk="0" hangingPunct="1">
                        <a:lnSpc>
                          <a:spcPct val="100000"/>
                        </a:lnSpc>
                        <a:spcBef>
                          <a:spcPts val="0"/>
                        </a:spcBef>
                        <a:spcAft>
                          <a:spcPts val="0"/>
                        </a:spcAft>
                        <a:buClrTx/>
                        <a:buSzTx/>
                        <a:buFontTx/>
                        <a:buNone/>
                        <a:tabLst/>
                        <a:defRPr/>
                      </a:pPr>
                      <a:r>
                        <a:rPr lang="en-US" altLang="zh-CN" sz="1100" b="0" dirty="0">
                          <a:solidFill>
                            <a:schemeClr val="tx1"/>
                          </a:solidFill>
                          <a:latin typeface="Teko" pitchFamily="50" charset="0"/>
                        </a:rPr>
                        <a:t>HAF 700 EVO White</a:t>
                      </a:r>
                      <a:endParaRPr lang="en-US" sz="1100" b="0" dirty="0">
                        <a:solidFill>
                          <a:schemeClr val="tx1"/>
                        </a:solidFill>
                        <a:latin typeface="Teko" pitchFamily="50" charset="0"/>
                      </a:endParaRPr>
                    </a:p>
                  </a:txBody>
                  <a:tcPr marL="45958" marR="45958" marT="0" marB="0" anchor="ctr">
                    <a:solidFill>
                      <a:srgbClr val="D1D1D2"/>
                    </a:solidFill>
                  </a:tcPr>
                </a:tc>
                <a:extLst>
                  <a:ext uri="{0D108BD9-81ED-4DB2-BD59-A6C34878D82A}">
                    <a16:rowId xmlns:a16="http://schemas.microsoft.com/office/drawing/2014/main" val="10000"/>
                  </a:ext>
                </a:extLst>
              </a:tr>
              <a:tr h="165918">
                <a:tc gridSpan="3">
                  <a:txBody>
                    <a:bodyPr/>
                    <a:lstStyle/>
                    <a:p>
                      <a:pPr>
                        <a:lnSpc>
                          <a:spcPct val="100000"/>
                        </a:lnSpc>
                        <a:spcAft>
                          <a:spcPts val="0"/>
                        </a:spcAft>
                      </a:pPr>
                      <a:r>
                        <a:rPr lang="nl-NL" altLang="zh-TW" sz="1050" b="0" kern="100" dirty="0">
                          <a:solidFill>
                            <a:schemeClr val="tx1"/>
                          </a:solidFill>
                          <a:effectLst/>
                          <a:latin typeface="Teko" pitchFamily="50" charset="0"/>
                        </a:rPr>
                        <a:t>Product Number</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CN" sz="1050" b="0" kern="100" dirty="0">
                          <a:solidFill>
                            <a:schemeClr val="tx1"/>
                          </a:solidFill>
                          <a:effectLst/>
                          <a:latin typeface="Teko" pitchFamily="50" charset="0"/>
                          <a:ea typeface="新細明體"/>
                          <a:cs typeface="Verdana" panose="020B0604030504040204" pitchFamily="34" charset="0"/>
                        </a:rPr>
                        <a:t>H700E-WGNN-S00</a:t>
                      </a:r>
                      <a:endParaRPr lang="en-US" alt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01"/>
                  </a:ext>
                </a:extLst>
              </a:tr>
              <a:tr h="165918">
                <a:tc gridSpan="3">
                  <a:txBody>
                    <a:bodyPr/>
                    <a:lstStyle/>
                    <a:p>
                      <a:pPr>
                        <a:lnSpc>
                          <a:spcPct val="100000"/>
                        </a:lnSpc>
                        <a:spcAft>
                          <a:spcPts val="0"/>
                        </a:spcAft>
                      </a:pPr>
                      <a:r>
                        <a:rPr lang="en-US" sz="1050" b="0" kern="100" dirty="0">
                          <a:solidFill>
                            <a:schemeClr val="tx1"/>
                          </a:solidFill>
                          <a:effectLst/>
                          <a:latin typeface="Teko" pitchFamily="50" charset="0"/>
                        </a:rPr>
                        <a:t>Exterior Color</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hMerge="1">
                  <a:txBody>
                    <a:bodyPr/>
                    <a:lstStyle/>
                    <a:p>
                      <a:endParaRPr lang="en-US"/>
                    </a:p>
                  </a:txBody>
                  <a:tcPr/>
                </a:tc>
                <a:tc hMerge="1">
                  <a:txBody>
                    <a:bodyPr/>
                    <a:lstStyle/>
                    <a:p>
                      <a:endParaRPr lang="zh-TW" altLang="en-US"/>
                    </a:p>
                  </a:txBody>
                  <a:tcPr/>
                </a:tc>
                <a:tc>
                  <a:txBody>
                    <a:bodyPr/>
                    <a:lstStyle/>
                    <a:p>
                      <a:r>
                        <a:rPr lang="en-US" altLang="zh-TW" sz="1050" b="0" i="0" kern="1200" dirty="0">
                          <a:solidFill>
                            <a:schemeClr val="tx1"/>
                          </a:solidFill>
                          <a:effectLst/>
                          <a:latin typeface="Teko" pitchFamily="50" charset="0"/>
                          <a:ea typeface="+mn-ea"/>
                          <a:cs typeface="+mn-cs"/>
                        </a:rPr>
                        <a:t> White</a:t>
                      </a:r>
                    </a:p>
                  </a:txBody>
                  <a:tcPr marL="45958" marR="45958" marT="0" marB="0" anchor="ctr">
                    <a:solidFill>
                      <a:srgbClr val="D1D1D2"/>
                    </a:solidFill>
                  </a:tcPr>
                </a:tc>
                <a:extLst>
                  <a:ext uri="{0D108BD9-81ED-4DB2-BD59-A6C34878D82A}">
                    <a16:rowId xmlns:a16="http://schemas.microsoft.com/office/drawing/2014/main" val="10002"/>
                  </a:ext>
                </a:extLst>
              </a:tr>
              <a:tr h="182986">
                <a:tc rowSpan="2">
                  <a:txBody>
                    <a:bodyPr/>
                    <a:lstStyle/>
                    <a:p>
                      <a:pPr>
                        <a:lnSpc>
                          <a:spcPct val="100000"/>
                        </a:lnSpc>
                        <a:spcAft>
                          <a:spcPts val="0"/>
                        </a:spcAft>
                      </a:pPr>
                      <a:r>
                        <a:rPr lang="en-US" sz="1050" b="0" kern="100" dirty="0">
                          <a:solidFill>
                            <a:schemeClr val="tx1"/>
                          </a:solidFill>
                          <a:effectLst/>
                          <a:latin typeface="Teko" pitchFamily="50" charset="0"/>
                        </a:rPr>
                        <a:t>Materials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gridSpan="2">
                  <a:txBody>
                    <a:bodyPr/>
                    <a:lstStyle/>
                    <a:p>
                      <a:r>
                        <a:rPr lang="en-US" sz="1050" b="0" dirty="0">
                          <a:solidFill>
                            <a:schemeClr val="tx1"/>
                          </a:solidFill>
                          <a:latin typeface="Teko" pitchFamily="50" charset="0"/>
                        </a:rPr>
                        <a:t>Exterior</a:t>
                      </a:r>
                    </a:p>
                  </a:txBody>
                  <a:tcPr marL="45958" marR="45958" marT="0" marB="0" anchor="ctr">
                    <a:solidFill>
                      <a:srgbClr val="EAEAEA"/>
                    </a:solidFill>
                  </a:tcPr>
                </a:tc>
                <a:tc hMerge="1">
                  <a:txBody>
                    <a:bodyPr/>
                    <a:lstStyle/>
                    <a:p>
                      <a:endParaRPr lang="zh-TW" altLang="en-US"/>
                    </a:p>
                  </a:txBody>
                  <a:tcPr/>
                </a:tc>
                <a:tc>
                  <a:txBody>
                    <a:bodyPr/>
                    <a:lstStyle/>
                    <a:p>
                      <a:r>
                        <a:rPr lang="en-US" sz="1050" b="0" dirty="0">
                          <a:solidFill>
                            <a:schemeClr val="tx1"/>
                          </a:solidFill>
                          <a:latin typeface="Teko" pitchFamily="50" charset="0"/>
                        </a:rPr>
                        <a:t>Mesh, Steel, Plastic</a:t>
                      </a:r>
                    </a:p>
                  </a:txBody>
                  <a:tcPr marL="45958" marR="45958" marT="0" marB="0" anchor="ctr">
                    <a:solidFill>
                      <a:srgbClr val="EAEAEA"/>
                    </a:solidFill>
                  </a:tcPr>
                </a:tc>
                <a:extLst>
                  <a:ext uri="{0D108BD9-81ED-4DB2-BD59-A6C34878D82A}">
                    <a16:rowId xmlns:a16="http://schemas.microsoft.com/office/drawing/2014/main" val="10003"/>
                  </a:ext>
                </a:extLst>
              </a:tr>
              <a:tr h="165918">
                <a:tc vMerge="1">
                  <a:txBody>
                    <a:bodyPr/>
                    <a:lstStyle/>
                    <a:p>
                      <a:pPr>
                        <a:lnSpc>
                          <a:spcPct val="100000"/>
                        </a:lnSpc>
                        <a:spcAft>
                          <a:spcPts val="0"/>
                        </a:spcAft>
                      </a:pPr>
                      <a:endParaRPr lang="zh-TW" sz="700" b="0" kern="100" dirty="0">
                        <a:effectLst/>
                        <a:latin typeface="+mn-lt"/>
                        <a:ea typeface="新細明體"/>
                        <a:cs typeface="Verdana" panose="020B0604030504040204" pitchFamily="34" charset="0"/>
                      </a:endParaRPr>
                    </a:p>
                  </a:txBody>
                  <a:tcPr marL="45958" marR="45958" marT="0" marB="0" anchor="ctr"/>
                </a:tc>
                <a:tc gridSpan="2">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Left Side Panel</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hMerge="1">
                  <a:txBody>
                    <a:bodyPr/>
                    <a:lstStyle/>
                    <a:p>
                      <a:endParaRPr lang="zh-TW" altLang="en-US"/>
                    </a:p>
                  </a:txBody>
                  <a:tcPr/>
                </a:tc>
                <a:tc>
                  <a:txBody>
                    <a:bodyPr/>
                    <a:lstStyle/>
                    <a:p>
                      <a:r>
                        <a:rPr lang="en-US" sz="1050" b="0" dirty="0">
                          <a:solidFill>
                            <a:schemeClr val="tx1"/>
                          </a:solidFill>
                          <a:latin typeface="Teko" pitchFamily="50" charset="0"/>
                        </a:rPr>
                        <a:t>Tempered Glass, Steel</a:t>
                      </a:r>
                    </a:p>
                  </a:txBody>
                  <a:tcPr marL="45958" marR="45958" marT="0" marB="0" anchor="ctr">
                    <a:solidFill>
                      <a:srgbClr val="EAEAEA"/>
                    </a:solidFill>
                  </a:tcPr>
                </a:tc>
                <a:extLst>
                  <a:ext uri="{0D108BD9-81ED-4DB2-BD59-A6C34878D82A}">
                    <a16:rowId xmlns:a16="http://schemas.microsoft.com/office/drawing/2014/main" val="10011"/>
                  </a:ext>
                </a:extLst>
              </a:tr>
              <a:tr h="165918">
                <a:tc rowSpan="2">
                  <a:txBody>
                    <a:bodyPr/>
                    <a:lstStyle/>
                    <a:p>
                      <a:pPr>
                        <a:lnSpc>
                          <a:spcPct val="100000"/>
                        </a:lnSpc>
                        <a:spcAft>
                          <a:spcPts val="0"/>
                        </a:spcAft>
                      </a:pPr>
                      <a:r>
                        <a:rPr lang="en-US" sz="1050" b="0" kern="100" dirty="0">
                          <a:solidFill>
                            <a:schemeClr val="tx1"/>
                          </a:solidFill>
                          <a:effectLst/>
                          <a:latin typeface="Teko" pitchFamily="50" charset="0"/>
                        </a:rPr>
                        <a:t>Dimensions</a:t>
                      </a:r>
                    </a:p>
                    <a:p>
                      <a:pPr marL="0" marR="0" lvl="0" indent="0" algn="l" defTabSz="417899" rtl="0" eaLnBrk="1" fontAlgn="auto" latinLnBrk="0" hangingPunct="1">
                        <a:lnSpc>
                          <a:spcPct val="100000"/>
                        </a:lnSpc>
                        <a:spcBef>
                          <a:spcPts val="0"/>
                        </a:spcBef>
                        <a:spcAft>
                          <a:spcPts val="0"/>
                        </a:spcAft>
                        <a:buClrTx/>
                        <a:buSzTx/>
                        <a:buFontTx/>
                        <a:buNone/>
                        <a:tabLst/>
                        <a:defRPr/>
                      </a:pPr>
                      <a:r>
                        <a:rPr lang="en-US" sz="1050" b="0" kern="100" dirty="0">
                          <a:solidFill>
                            <a:schemeClr val="tx1"/>
                          </a:solidFill>
                          <a:effectLst/>
                          <a:latin typeface="Teko" pitchFamily="50" charset="0"/>
                        </a:rPr>
                        <a:t>(L x W x H)</a:t>
                      </a:r>
                    </a:p>
                  </a:txBody>
                  <a:tcPr marL="45958" marR="45958" marT="0" marB="0" anchor="ctr">
                    <a:solidFill>
                      <a:srgbClr val="D1D1D2"/>
                    </a:solidFill>
                  </a:tcPr>
                </a:tc>
                <a:tc gridSpan="2">
                  <a:txBody>
                    <a:bodyPr/>
                    <a:lstStyle/>
                    <a:p>
                      <a:pPr marL="0" marR="0" lvl="0" indent="0" algn="l" defTabSz="417899" rtl="0" eaLnBrk="1" fontAlgn="auto" latinLnBrk="0" hangingPunct="1">
                        <a:lnSpc>
                          <a:spcPct val="100000"/>
                        </a:lnSpc>
                        <a:spcBef>
                          <a:spcPts val="0"/>
                        </a:spcBef>
                        <a:spcAft>
                          <a:spcPts val="0"/>
                        </a:spcAft>
                        <a:buClrTx/>
                        <a:buSzTx/>
                        <a:buFontTx/>
                        <a:buNone/>
                        <a:tabLst/>
                        <a:defRPr/>
                      </a:pPr>
                      <a:r>
                        <a:rPr lang="en-US" altLang="zh-CN" sz="1050" b="0" kern="1200">
                          <a:solidFill>
                            <a:schemeClr val="tx1"/>
                          </a:solidFill>
                          <a:effectLst/>
                          <a:latin typeface="Teko" pitchFamily="50" charset="0"/>
                          <a:ea typeface="+mn-ea"/>
                          <a:cs typeface="+mn-cs"/>
                        </a:rPr>
                        <a:t>Body</a:t>
                      </a:r>
                      <a:r>
                        <a:rPr lang="en-US" altLang="zh-TW" sz="1050" b="0" kern="1200">
                          <a:solidFill>
                            <a:schemeClr val="tx1"/>
                          </a:solidFill>
                          <a:effectLst/>
                          <a:latin typeface="Teko" pitchFamily="50" charset="0"/>
                          <a:ea typeface="+mn-ea"/>
                          <a:cs typeface="+mn-cs"/>
                        </a:rPr>
                        <a:t> </a:t>
                      </a:r>
                      <a:r>
                        <a:rPr lang="en-US" altLang="zh-CN" sz="1050" b="0" kern="1200" dirty="0">
                          <a:solidFill>
                            <a:schemeClr val="tx1"/>
                          </a:solidFill>
                          <a:effectLst/>
                          <a:latin typeface="Teko" pitchFamily="50" charset="0"/>
                          <a:ea typeface="+mn-ea"/>
                          <a:cs typeface="+mn-cs"/>
                        </a:rPr>
                        <a:t>size</a:t>
                      </a:r>
                      <a:endParaRPr lang="zh-TW" altLang="zh-TW" sz="1050" b="0" kern="1200" dirty="0">
                        <a:solidFill>
                          <a:schemeClr val="tx1"/>
                        </a:solidFill>
                        <a:effectLst/>
                        <a:latin typeface="Teko" pitchFamily="50" charset="0"/>
                        <a:ea typeface="+mn-ea"/>
                        <a:cs typeface="+mn-cs"/>
                      </a:endParaRPr>
                    </a:p>
                  </a:txBody>
                  <a:tcPr marL="45958" marR="45958" marT="0" marB="0" anchor="ctr">
                    <a:solidFill>
                      <a:srgbClr val="D1D1D2"/>
                    </a:solidFill>
                  </a:tcPr>
                </a:tc>
                <a:tc hMerge="1">
                  <a:txBody>
                    <a:bodyPr/>
                    <a:lstStyle/>
                    <a:p>
                      <a:endParaRPr lang="zh-TW" altLang="en-US"/>
                    </a:p>
                  </a:txBody>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556 </a:t>
                      </a:r>
                      <a:r>
                        <a:rPr lang="en-US" altLang="zh-CN" sz="1050" b="0" kern="100" dirty="0">
                          <a:solidFill>
                            <a:schemeClr val="tx1"/>
                          </a:solidFill>
                          <a:effectLst/>
                          <a:latin typeface="Teko" pitchFamily="50" charset="0"/>
                          <a:ea typeface="新細明體"/>
                          <a:cs typeface="Verdana" panose="020B0604030504040204" pitchFamily="34" charset="0"/>
                        </a:rPr>
                        <a:t>x</a:t>
                      </a:r>
                      <a:r>
                        <a:rPr lang="en-US" altLang="zh-CN" sz="1050" b="0" kern="100" baseline="0" dirty="0">
                          <a:solidFill>
                            <a:schemeClr val="tx1"/>
                          </a:solidFill>
                          <a:effectLst/>
                          <a:latin typeface="Teko" pitchFamily="50" charset="0"/>
                          <a:ea typeface="新細明體"/>
                          <a:cs typeface="Verdana" panose="020B0604030504040204" pitchFamily="34" charset="0"/>
                        </a:rPr>
                        <a:t> 279 x540 mm</a:t>
                      </a:r>
                      <a:endParaRPr lang="en-US" alt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12"/>
                  </a:ext>
                </a:extLst>
              </a:tr>
              <a:tr h="165918">
                <a:tc vMerge="1">
                  <a:txBody>
                    <a:bodyPr/>
                    <a:lstStyle/>
                    <a:p>
                      <a:pPr>
                        <a:lnSpc>
                          <a:spcPct val="100000"/>
                        </a:lnSpc>
                        <a:spcAft>
                          <a:spcPts val="0"/>
                        </a:spcAft>
                      </a:pPr>
                      <a:endParaRPr lang="en-US" sz="700" kern="100" dirty="0">
                        <a:solidFill>
                          <a:schemeClr val="accent5"/>
                        </a:solidFill>
                        <a:effectLst/>
                        <a:latin typeface="+mn-lt"/>
                      </a:endParaRPr>
                    </a:p>
                  </a:txBody>
                  <a:tcPr marL="45958" marR="45958" marT="0" marB="0" anchor="ctr">
                    <a:solidFill>
                      <a:srgbClr val="D1D1D2"/>
                    </a:solidFill>
                  </a:tcPr>
                </a:tc>
                <a:tc gridSpan="2">
                  <a:txBody>
                    <a:bodyPr/>
                    <a:lstStyle/>
                    <a:p>
                      <a:pPr marL="0" marR="0" lvl="0" indent="0" algn="l" defTabSz="417899" rtl="0" eaLnBrk="1" fontAlgn="auto" latinLnBrk="0" hangingPunct="1">
                        <a:lnSpc>
                          <a:spcPct val="100000"/>
                        </a:lnSpc>
                        <a:spcBef>
                          <a:spcPts val="0"/>
                        </a:spcBef>
                        <a:spcAft>
                          <a:spcPts val="0"/>
                        </a:spcAft>
                        <a:buClrTx/>
                        <a:buSzTx/>
                        <a:buFontTx/>
                        <a:buNone/>
                        <a:tabLst/>
                        <a:defRPr/>
                      </a:pPr>
                      <a:r>
                        <a:rPr lang="en-US" altLang="zh-TW" sz="1050" b="0" kern="100" dirty="0">
                          <a:solidFill>
                            <a:schemeClr val="tx1"/>
                          </a:solidFill>
                          <a:effectLst/>
                          <a:latin typeface="Teko" pitchFamily="50" charset="0"/>
                          <a:ea typeface="+mn-ea"/>
                          <a:cs typeface="+mn-cs"/>
                        </a:rPr>
                        <a:t>incl. </a:t>
                      </a:r>
                      <a:r>
                        <a:rPr lang="en-US" altLang="zh-TW" sz="1050" b="0" kern="100" baseline="0" dirty="0">
                          <a:solidFill>
                            <a:schemeClr val="tx1"/>
                          </a:solidFill>
                          <a:effectLst/>
                          <a:latin typeface="Teko" pitchFamily="50" charset="0"/>
                          <a:ea typeface="+mn-ea"/>
                          <a:cs typeface="+mn-cs"/>
                        </a:rPr>
                        <a:t>Protrusions</a:t>
                      </a:r>
                      <a:endParaRPr lang="zh-TW" altLang="en-US"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hMerge="1">
                  <a:txBody>
                    <a:bodyPr/>
                    <a:lstStyle/>
                    <a:p>
                      <a:endParaRPr lang="zh-TW" altLang="en-US"/>
                    </a:p>
                  </a:txBody>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666 x 291 x 626 mm</a:t>
                      </a:r>
                    </a:p>
                  </a:txBody>
                  <a:tcPr marL="45958" marR="45958" marT="0" marB="0" anchor="ctr">
                    <a:solidFill>
                      <a:srgbClr val="D1D1D2"/>
                    </a:solidFill>
                  </a:tcPr>
                </a:tc>
                <a:extLst>
                  <a:ext uri="{0D108BD9-81ED-4DB2-BD59-A6C34878D82A}">
                    <a16:rowId xmlns:a16="http://schemas.microsoft.com/office/drawing/2014/main" val="10004"/>
                  </a:ext>
                </a:extLst>
              </a:tr>
              <a:tr h="201133">
                <a:tc gridSpan="3">
                  <a:txBody>
                    <a:bodyPr/>
                    <a:lstStyle/>
                    <a:p>
                      <a:pPr>
                        <a:lnSpc>
                          <a:spcPct val="100000"/>
                        </a:lnSpc>
                        <a:spcAft>
                          <a:spcPts val="0"/>
                        </a:spcAft>
                      </a:pPr>
                      <a:r>
                        <a:rPr lang="en-US" sz="1050" b="0" kern="100" dirty="0">
                          <a:solidFill>
                            <a:schemeClr val="tx1"/>
                          </a:solidFill>
                          <a:effectLst/>
                          <a:latin typeface="Teko" pitchFamily="50" charset="0"/>
                        </a:rPr>
                        <a:t>Motherboard Support</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Mini-ITX, Micro-ATX, ATX, E-ATX,</a:t>
                      </a:r>
                      <a:r>
                        <a:rPr lang="en-US" altLang="zh-TW" sz="1050" b="0" kern="100" baseline="0" dirty="0">
                          <a:solidFill>
                            <a:schemeClr val="tx1"/>
                          </a:solidFill>
                          <a:effectLst/>
                          <a:latin typeface="Teko" pitchFamily="50" charset="0"/>
                          <a:ea typeface="新細明體"/>
                          <a:cs typeface="Verdana" panose="020B0604030504040204" pitchFamily="34" charset="0"/>
                        </a:rPr>
                        <a:t> </a:t>
                      </a:r>
                      <a:r>
                        <a:rPr lang="en-US" altLang="zh-CN" sz="1050" b="0" kern="100" baseline="0" dirty="0">
                          <a:solidFill>
                            <a:schemeClr val="tx1"/>
                          </a:solidFill>
                          <a:effectLst/>
                          <a:latin typeface="Teko" pitchFamily="50" charset="0"/>
                          <a:ea typeface="新細明體"/>
                          <a:cs typeface="Verdana" panose="020B0604030504040204" pitchFamily="34" charset="0"/>
                        </a:rPr>
                        <a:t>SSI-CEB, SSI-EEB</a:t>
                      </a:r>
                      <a:endParaRPr lang="en-US" alt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05"/>
                  </a:ext>
                </a:extLst>
              </a:tr>
              <a:tr h="165918">
                <a:tc gridSpan="3">
                  <a:txBody>
                    <a:bodyPr/>
                    <a:lstStyle/>
                    <a:p>
                      <a:pPr>
                        <a:lnSpc>
                          <a:spcPct val="100000"/>
                        </a:lnSpc>
                        <a:spcAft>
                          <a:spcPts val="0"/>
                        </a:spcAft>
                      </a:pPr>
                      <a:r>
                        <a:rPr lang="en-US" sz="1050" b="0" kern="100" dirty="0">
                          <a:solidFill>
                            <a:schemeClr val="tx1"/>
                          </a:solidFill>
                          <a:effectLst/>
                          <a:latin typeface="Teko" pitchFamily="50" charset="0"/>
                        </a:rPr>
                        <a:t>Expansion Slots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8</a:t>
                      </a:r>
                    </a:p>
                  </a:txBody>
                  <a:tcPr marL="45958" marR="45958" marT="0" marB="0" anchor="ctr">
                    <a:solidFill>
                      <a:srgbClr val="EAEAEA"/>
                    </a:solidFill>
                  </a:tcPr>
                </a:tc>
                <a:extLst>
                  <a:ext uri="{0D108BD9-81ED-4DB2-BD59-A6C34878D82A}">
                    <a16:rowId xmlns:a16="http://schemas.microsoft.com/office/drawing/2014/main" val="10006"/>
                  </a:ext>
                </a:extLst>
              </a:tr>
              <a:tr h="165918">
                <a:tc rowSpan="3" gridSpan="2">
                  <a:txBody>
                    <a:bodyPr/>
                    <a:lstStyle/>
                    <a:p>
                      <a:pPr>
                        <a:lnSpc>
                          <a:spcPct val="100000"/>
                        </a:lnSpc>
                        <a:spcAft>
                          <a:spcPts val="0"/>
                        </a:spcAft>
                      </a:pPr>
                      <a:r>
                        <a:rPr lang="en-US" sz="1050" b="0" kern="100" dirty="0">
                          <a:solidFill>
                            <a:schemeClr val="tx1"/>
                          </a:solidFill>
                          <a:effectLst/>
                          <a:latin typeface="Teko" pitchFamily="50" charset="0"/>
                        </a:rPr>
                        <a:t>Drive Bays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rowSpan="3"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1050" b="0" kern="100" dirty="0">
                          <a:solidFill>
                            <a:schemeClr val="tx1"/>
                          </a:solidFill>
                          <a:effectLst/>
                          <a:latin typeface="Teko" pitchFamily="50" charset="0"/>
                        </a:rPr>
                        <a:t>5.25“ ODD</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N/A</a:t>
                      </a:r>
                    </a:p>
                  </a:txBody>
                  <a:tcPr marL="45958" marR="45958" marT="0" marB="0" anchor="ctr">
                    <a:solidFill>
                      <a:srgbClr val="D1D1D2"/>
                    </a:solidFill>
                  </a:tcPr>
                </a:tc>
                <a:extLst>
                  <a:ext uri="{0D108BD9-81ED-4DB2-BD59-A6C34878D82A}">
                    <a16:rowId xmlns:a16="http://schemas.microsoft.com/office/drawing/2014/main" val="10007"/>
                  </a:ext>
                </a:extLst>
              </a:tr>
              <a:tr h="165918">
                <a:tc gridSpan="2" vMerge="1">
                  <a:txBody>
                    <a:bodyPr/>
                    <a:lstStyle/>
                    <a:p>
                      <a:endParaRPr lang="zh-TW" alt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1050" b="0" kern="100" dirty="0">
                          <a:solidFill>
                            <a:schemeClr val="tx1"/>
                          </a:solidFill>
                          <a:effectLst/>
                          <a:latin typeface="Teko" pitchFamily="50" charset="0"/>
                        </a:rPr>
                        <a:t>3.5” / 2.5” Combo</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12</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08"/>
                  </a:ext>
                </a:extLst>
              </a:tr>
              <a:tr h="165918">
                <a:tc gridSpan="2" vMerge="1">
                  <a:txBody>
                    <a:bodyPr/>
                    <a:lstStyle/>
                    <a:p>
                      <a:endParaRPr lang="zh-TW" alt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1050" b="0" kern="100" dirty="0">
                          <a:solidFill>
                            <a:schemeClr val="tx1"/>
                          </a:solidFill>
                          <a:effectLst/>
                          <a:latin typeface="Teko" pitchFamily="50" charset="0"/>
                        </a:rPr>
                        <a:t>2.5” SSD</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12</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09"/>
                  </a:ext>
                </a:extLst>
              </a:tr>
              <a:tr h="331836">
                <a:tc rowSpan="3" gridSpan="2">
                  <a:txBody>
                    <a:bodyPr/>
                    <a:lstStyle/>
                    <a:p>
                      <a:pPr>
                        <a:lnSpc>
                          <a:spcPct val="100000"/>
                        </a:lnSpc>
                        <a:spcAft>
                          <a:spcPts val="0"/>
                        </a:spcAft>
                      </a:pPr>
                      <a:r>
                        <a:rPr lang="en-US" sz="1050" b="0" kern="100" dirty="0">
                          <a:solidFill>
                            <a:schemeClr val="tx1"/>
                          </a:solidFill>
                          <a:effectLst/>
                          <a:latin typeface="Teko" pitchFamily="50" charset="0"/>
                        </a:rPr>
                        <a:t>I/O Panel </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rowSpan="3" hMerge="1">
                  <a:txBody>
                    <a:bodyPr/>
                    <a:lstStyle/>
                    <a:p>
                      <a:pPr>
                        <a:lnSpc>
                          <a:spcPct val="75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75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USB</a:t>
                      </a:r>
                      <a:r>
                        <a:rPr lang="en-US" altLang="zh-TW" sz="1050" b="0" kern="100" baseline="0" dirty="0">
                          <a:solidFill>
                            <a:schemeClr val="tx1"/>
                          </a:solidFill>
                          <a:effectLst/>
                          <a:latin typeface="Teko" pitchFamily="50" charset="0"/>
                          <a:ea typeface="新細明體"/>
                          <a:cs typeface="Verdana" panose="020B0604030504040204" pitchFamily="34" charset="0"/>
                        </a:rPr>
                        <a:t> </a:t>
                      </a:r>
                      <a:r>
                        <a:rPr lang="en-US" altLang="zh-TW" sz="1050" b="0" kern="100" dirty="0">
                          <a:solidFill>
                            <a:schemeClr val="tx1"/>
                          </a:solidFill>
                          <a:effectLst/>
                          <a:latin typeface="Teko" pitchFamily="50" charset="0"/>
                          <a:ea typeface="新細明體"/>
                          <a:cs typeface="Verdana" panose="020B0604030504040204" pitchFamily="34" charset="0"/>
                        </a:rPr>
                        <a:t>Ports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a:txBody>
                    <a:bodyPr/>
                    <a:lstStyle/>
                    <a:p>
                      <a:r>
                        <a:rPr lang="de-DE" sz="1050" b="0" dirty="0">
                          <a:solidFill>
                            <a:schemeClr val="tx1"/>
                          </a:solidFill>
                          <a:latin typeface="Teko" pitchFamily="50" charset="0"/>
                        </a:rPr>
                        <a:t>1 x USB 3.2 gen 2</a:t>
                      </a:r>
                      <a:r>
                        <a:rPr lang="en-US" sz="1050" b="0" dirty="0">
                          <a:solidFill>
                            <a:schemeClr val="tx1"/>
                          </a:solidFill>
                          <a:latin typeface="Teko" pitchFamily="50" charset="0"/>
                        </a:rPr>
                        <a:t>x2(20Gbps)</a:t>
                      </a:r>
                      <a:r>
                        <a:rPr lang="de-DE" sz="1050" b="0" dirty="0">
                          <a:solidFill>
                            <a:schemeClr val="tx1"/>
                          </a:solidFill>
                          <a:latin typeface="Teko" pitchFamily="50" charset="0"/>
                        </a:rPr>
                        <a:t> </a:t>
                      </a:r>
                      <a:r>
                        <a:rPr lang="en-US" altLang="zh-CN" sz="1050" b="0" dirty="0">
                          <a:solidFill>
                            <a:schemeClr val="tx1"/>
                          </a:solidFill>
                          <a:latin typeface="Teko" pitchFamily="50" charset="0"/>
                        </a:rPr>
                        <a:t>Type</a:t>
                      </a:r>
                      <a:r>
                        <a:rPr lang="en-US" altLang="zh-CN" sz="1050" b="0" baseline="0" dirty="0">
                          <a:solidFill>
                            <a:schemeClr val="tx1"/>
                          </a:solidFill>
                          <a:latin typeface="Teko" pitchFamily="50" charset="0"/>
                        </a:rPr>
                        <a:t> C</a:t>
                      </a:r>
                      <a:endParaRPr lang="de-DE" sz="1050" b="0" dirty="0">
                        <a:solidFill>
                          <a:schemeClr val="tx1"/>
                        </a:solidFill>
                        <a:latin typeface="Teko" pitchFamily="50" charset="0"/>
                      </a:endParaRPr>
                    </a:p>
                    <a:p>
                      <a:r>
                        <a:rPr lang="de-DE" sz="1050" b="0" dirty="0">
                          <a:solidFill>
                            <a:schemeClr val="tx1"/>
                          </a:solidFill>
                          <a:latin typeface="Teko" pitchFamily="50" charset="0"/>
                        </a:rPr>
                        <a:t>4 x USB 3.2 gen 1 (3.0)</a:t>
                      </a:r>
                      <a:endParaRPr lang="en-US" sz="1050" b="0" dirty="0">
                        <a:solidFill>
                          <a:schemeClr val="tx1"/>
                        </a:solidFill>
                        <a:latin typeface="Teko" pitchFamily="50" charset="0"/>
                      </a:endParaRPr>
                    </a:p>
                  </a:txBody>
                  <a:tcPr marL="45958" marR="45958" marT="0" marB="0" anchor="ctr">
                    <a:solidFill>
                      <a:srgbClr val="EAEAEA"/>
                    </a:solidFill>
                  </a:tcPr>
                </a:tc>
                <a:extLst>
                  <a:ext uri="{0D108BD9-81ED-4DB2-BD59-A6C34878D82A}">
                    <a16:rowId xmlns:a16="http://schemas.microsoft.com/office/drawing/2014/main" val="10010"/>
                  </a:ext>
                </a:extLst>
              </a:tr>
              <a:tr h="331836">
                <a:tc gridSpan="2" vMerge="1">
                  <a:txBody>
                    <a:bodyPr/>
                    <a:lstStyle/>
                    <a:p>
                      <a:endParaRPr lang="en-US"/>
                    </a:p>
                  </a:txBody>
                  <a:tcPr/>
                </a:tc>
                <a:tc hMerge="1" vMerge="1">
                  <a:txBody>
                    <a:bodyPr/>
                    <a:lstStyle/>
                    <a:p>
                      <a:pPr>
                        <a:lnSpc>
                          <a:spcPct val="75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75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Audio In / Out</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a:txBody>
                    <a:bodyPr/>
                    <a:lstStyle/>
                    <a:p>
                      <a:r>
                        <a:rPr lang="en-US" sz="1050" b="0" dirty="0">
                          <a:solidFill>
                            <a:schemeClr val="tx1"/>
                          </a:solidFill>
                          <a:latin typeface="Teko" pitchFamily="50" charset="0"/>
                        </a:rPr>
                        <a:t>1 x 3.5mm 4poles Audio Jack</a:t>
                      </a:r>
                    </a:p>
                    <a:p>
                      <a:r>
                        <a:rPr lang="en-US" sz="1050" b="0" dirty="0">
                          <a:solidFill>
                            <a:schemeClr val="tx1"/>
                          </a:solidFill>
                          <a:latin typeface="Teko" pitchFamily="50" charset="0"/>
                        </a:rPr>
                        <a:t>1 x 3.5mm Mic Jack</a:t>
                      </a:r>
                    </a:p>
                  </a:txBody>
                  <a:tcPr marL="45958" marR="45958" marT="0" marB="0" anchor="ctr">
                    <a:solidFill>
                      <a:srgbClr val="EAEAEA"/>
                    </a:solidFill>
                  </a:tcPr>
                </a:tc>
                <a:extLst>
                  <a:ext uri="{0D108BD9-81ED-4DB2-BD59-A6C34878D82A}">
                    <a16:rowId xmlns:a16="http://schemas.microsoft.com/office/drawing/2014/main" val="10013"/>
                  </a:ext>
                </a:extLst>
              </a:tr>
              <a:tr h="331836">
                <a:tc gridSpan="2" vMerge="1">
                  <a:txBody>
                    <a:bodyPr/>
                    <a:lstStyle/>
                    <a:p>
                      <a:endParaRPr lang="en-US"/>
                    </a:p>
                  </a:txBody>
                  <a:tcPr/>
                </a:tc>
                <a:tc hMerge="1" vMerge="1">
                  <a:txBody>
                    <a:bodyPr/>
                    <a:lstStyle/>
                    <a:p>
                      <a:pPr>
                        <a:lnSpc>
                          <a:spcPct val="75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75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Other</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a:txBody>
                    <a:bodyPr/>
                    <a:lstStyle/>
                    <a:p>
                      <a:r>
                        <a:rPr lang="en-US" sz="1050" b="0" dirty="0">
                          <a:solidFill>
                            <a:schemeClr val="tx1"/>
                          </a:solidFill>
                          <a:latin typeface="Teko" pitchFamily="50" charset="0"/>
                        </a:rPr>
                        <a:t>1</a:t>
                      </a:r>
                      <a:r>
                        <a:rPr lang="en-US" sz="1050" b="0" baseline="0" dirty="0">
                          <a:solidFill>
                            <a:schemeClr val="tx1"/>
                          </a:solidFill>
                          <a:latin typeface="Teko" pitchFamily="50" charset="0"/>
                        </a:rPr>
                        <a:t> x </a:t>
                      </a:r>
                      <a:r>
                        <a:rPr lang="en-US" altLang="zh-TW" sz="1050" b="0" baseline="0" dirty="0">
                          <a:solidFill>
                            <a:schemeClr val="tx1"/>
                          </a:solidFill>
                          <a:latin typeface="Teko" pitchFamily="50" charset="0"/>
                        </a:rPr>
                        <a:t>LED</a:t>
                      </a:r>
                      <a:r>
                        <a:rPr lang="zh-TW" altLang="en-US" sz="1050" b="0" baseline="0" dirty="0">
                          <a:solidFill>
                            <a:schemeClr val="tx1"/>
                          </a:solidFill>
                          <a:latin typeface="Teko" pitchFamily="50" charset="0"/>
                        </a:rPr>
                        <a:t> </a:t>
                      </a:r>
                      <a:r>
                        <a:rPr lang="en-US" altLang="zh-TW" sz="1050" b="0" baseline="0" dirty="0">
                          <a:solidFill>
                            <a:schemeClr val="tx1"/>
                          </a:solidFill>
                          <a:latin typeface="Teko" pitchFamily="50" charset="0"/>
                        </a:rPr>
                        <a:t>Controller A1 (ARGB Gen2)</a:t>
                      </a:r>
                      <a:endParaRPr lang="en-US" sz="1050" b="0" baseline="0" dirty="0">
                        <a:solidFill>
                          <a:schemeClr val="tx1"/>
                        </a:solidFill>
                        <a:latin typeface="Teko" pitchFamily="50" charset="0"/>
                      </a:endParaRPr>
                    </a:p>
                    <a:p>
                      <a:r>
                        <a:rPr lang="en-US" sz="1050" b="0" baseline="0" dirty="0">
                          <a:solidFill>
                            <a:schemeClr val="tx1"/>
                          </a:solidFill>
                          <a:latin typeface="Teko" pitchFamily="50" charset="0"/>
                        </a:rPr>
                        <a:t>1 x ARGB/PWM Hub</a:t>
                      </a:r>
                      <a:endParaRPr lang="en-US" sz="1050" b="0" dirty="0">
                        <a:solidFill>
                          <a:schemeClr val="tx1"/>
                        </a:solidFill>
                        <a:latin typeface="Teko" pitchFamily="50" charset="0"/>
                      </a:endParaRPr>
                    </a:p>
                  </a:txBody>
                  <a:tcPr marL="45958" marR="45958" marT="0" marB="0" anchor="ctr">
                    <a:solidFill>
                      <a:srgbClr val="EAEAEA"/>
                    </a:solidFill>
                  </a:tcPr>
                </a:tc>
                <a:extLst>
                  <a:ext uri="{0D108BD9-81ED-4DB2-BD59-A6C34878D82A}">
                    <a16:rowId xmlns:a16="http://schemas.microsoft.com/office/drawing/2014/main" val="10015"/>
                  </a:ext>
                </a:extLst>
              </a:tr>
              <a:tr h="182986">
                <a:tc rowSpan="3" gridSpan="2">
                  <a:txBody>
                    <a:bodyPr/>
                    <a:lstStyle/>
                    <a:p>
                      <a:pPr>
                        <a:lnSpc>
                          <a:spcPct val="100000"/>
                        </a:lnSpc>
                        <a:spcAft>
                          <a:spcPts val="0"/>
                        </a:spcAft>
                      </a:pPr>
                      <a:r>
                        <a:rPr lang="en-US" sz="1050" b="0" kern="100" dirty="0">
                          <a:solidFill>
                            <a:schemeClr val="tx1"/>
                          </a:solidFill>
                          <a:effectLst/>
                          <a:latin typeface="Teko" pitchFamily="50" charset="0"/>
                        </a:rPr>
                        <a:t>Pre-installed Fan(s)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rowSpan="3"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Front</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2x </a:t>
                      </a:r>
                      <a:r>
                        <a:rPr lang="en-US" altLang="zh-TW" sz="1050" b="0" kern="100" dirty="0" err="1">
                          <a:solidFill>
                            <a:schemeClr val="tx1"/>
                          </a:solidFill>
                          <a:effectLst/>
                          <a:latin typeface="Teko" pitchFamily="50" charset="0"/>
                          <a:ea typeface="新細明體"/>
                          <a:cs typeface="Verdana" panose="020B0604030504040204" pitchFamily="34" charset="0"/>
                        </a:rPr>
                        <a:t>SickleFlow</a:t>
                      </a:r>
                      <a:r>
                        <a:rPr lang="en-US" altLang="zh-TW" sz="1050" b="0" kern="100" dirty="0">
                          <a:solidFill>
                            <a:schemeClr val="tx1"/>
                          </a:solidFill>
                          <a:effectLst/>
                          <a:latin typeface="Teko" pitchFamily="50" charset="0"/>
                          <a:ea typeface="新細明體"/>
                          <a:cs typeface="Verdana" panose="020B0604030504040204" pitchFamily="34" charset="0"/>
                        </a:rPr>
                        <a:t> White PWM Performance Ed. ARGB 200mm</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16"/>
                  </a:ext>
                </a:extLst>
              </a:tr>
              <a:tr h="182986">
                <a:tc gridSpan="2" vMerge="1">
                  <a:txBody>
                    <a:bodyPr/>
                    <a:lstStyle/>
                    <a:p>
                      <a:endParaRPr 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Rear</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en-US" altLang="zh-TW" sz="1050" b="0" kern="100" dirty="0">
                          <a:solidFill>
                            <a:schemeClr val="tx1"/>
                          </a:solidFill>
                          <a:effectLst/>
                          <a:latin typeface="Teko" pitchFamily="50" charset="0"/>
                          <a:ea typeface="新細明體"/>
                          <a:cs typeface="Verdana" panose="020B0604030504040204" pitchFamily="34" charset="0"/>
                        </a:rPr>
                        <a:t>2x </a:t>
                      </a:r>
                      <a:r>
                        <a:rPr lang="en-US" altLang="zh-TW" sz="1050" b="0" kern="100" dirty="0" err="1">
                          <a:solidFill>
                            <a:schemeClr val="tx1"/>
                          </a:solidFill>
                          <a:effectLst/>
                          <a:latin typeface="Teko" pitchFamily="50" charset="0"/>
                          <a:ea typeface="新細明體"/>
                          <a:cs typeface="Verdana" panose="020B0604030504040204" pitchFamily="34" charset="0"/>
                        </a:rPr>
                        <a:t>SickleFlow</a:t>
                      </a:r>
                      <a:r>
                        <a:rPr lang="en-US" altLang="zh-TW" sz="1050" b="0" kern="100" dirty="0">
                          <a:solidFill>
                            <a:schemeClr val="tx1"/>
                          </a:solidFill>
                          <a:effectLst/>
                          <a:latin typeface="Teko" pitchFamily="50" charset="0"/>
                          <a:ea typeface="新細明體"/>
                          <a:cs typeface="Verdana" panose="020B0604030504040204" pitchFamily="34" charset="0"/>
                        </a:rPr>
                        <a:t> White  PWM ARGB 120mm</a:t>
                      </a:r>
                      <a:endParaRPr lang="zh-TW" alt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18"/>
                  </a:ext>
                </a:extLst>
              </a:tr>
              <a:tr h="182986">
                <a:tc gridSpan="2"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hMerge="1" vMerge="1">
                  <a:txBody>
                    <a:bodyPr/>
                    <a:lstStyle/>
                    <a:p>
                      <a:pPr marL="0" marR="0" indent="0" algn="l" defTabSz="417899" rtl="0" eaLnBrk="1" fontAlgn="auto" latinLnBrk="0" hangingPunct="1">
                        <a:lnSpc>
                          <a:spcPct val="100000"/>
                        </a:lnSpc>
                        <a:spcBef>
                          <a:spcPts val="0"/>
                        </a:spcBef>
                        <a:spcAft>
                          <a:spcPts val="0"/>
                        </a:spcAft>
                        <a:buClrTx/>
                        <a:buSzTx/>
                        <a:buFontTx/>
                        <a:buNone/>
                        <a:tabLst/>
                        <a:defRPr/>
                      </a:pPr>
                      <a:endParaRPr lang="en-US" altLang="zh-TW" sz="700" dirty="0">
                        <a:solidFill>
                          <a:schemeClr val="accent5"/>
                        </a:solidFill>
                      </a:endParaRPr>
                    </a:p>
                  </a:txBody>
                  <a:tcPr marL="45958" marR="45958" marT="0" marB="0" anchor="ctr">
                    <a:solidFill>
                      <a:srgbClr val="D1D1D2"/>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en-US" altLang="zh-CN" sz="1050" b="0" dirty="0">
                          <a:solidFill>
                            <a:schemeClr val="tx1"/>
                          </a:solidFill>
                          <a:latin typeface="Teko" pitchFamily="50" charset="0"/>
                        </a:rPr>
                        <a:t>B</a:t>
                      </a:r>
                      <a:r>
                        <a:rPr lang="en-US" altLang="zh-TW" sz="1050" b="0" dirty="0">
                          <a:solidFill>
                            <a:schemeClr val="tx1"/>
                          </a:solidFill>
                          <a:latin typeface="Teko" pitchFamily="50" charset="0"/>
                        </a:rPr>
                        <a:t>ottom</a:t>
                      </a:r>
                    </a:p>
                  </a:txBody>
                  <a:tcPr marL="45958" marR="45958" marT="0" marB="0" anchor="ctr">
                    <a:solidFill>
                      <a:srgbClr val="D1D1D2"/>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en-US" altLang="zh-TW" sz="1050" b="0" kern="100" dirty="0">
                          <a:solidFill>
                            <a:schemeClr val="tx1"/>
                          </a:solidFill>
                          <a:effectLst/>
                          <a:latin typeface="Teko" pitchFamily="50" charset="0"/>
                          <a:ea typeface="新細明體"/>
                          <a:cs typeface="Verdana" panose="020B0604030504040204" pitchFamily="34" charset="0"/>
                        </a:rPr>
                        <a:t>1x </a:t>
                      </a:r>
                      <a:r>
                        <a:rPr lang="en-US" altLang="zh-TW" sz="1050" b="0" kern="100" dirty="0" err="1">
                          <a:solidFill>
                            <a:schemeClr val="tx1"/>
                          </a:solidFill>
                          <a:effectLst/>
                          <a:latin typeface="Teko" pitchFamily="50" charset="0"/>
                          <a:ea typeface="新細明體"/>
                          <a:cs typeface="Verdana" panose="020B0604030504040204" pitchFamily="34" charset="0"/>
                        </a:rPr>
                        <a:t>SickleFlow</a:t>
                      </a:r>
                      <a:r>
                        <a:rPr lang="en-US" altLang="zh-TW" sz="1050" b="0" kern="100" dirty="0">
                          <a:solidFill>
                            <a:schemeClr val="tx1"/>
                          </a:solidFill>
                          <a:effectLst/>
                          <a:latin typeface="Teko" pitchFamily="50" charset="0"/>
                          <a:ea typeface="新細明體"/>
                          <a:cs typeface="Verdana" panose="020B0604030504040204" pitchFamily="34" charset="0"/>
                        </a:rPr>
                        <a:t>  White PWM ARGB 120mm</a:t>
                      </a:r>
                      <a:endParaRPr lang="zh-TW" alt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35"/>
                  </a:ext>
                </a:extLst>
              </a:tr>
              <a:tr h="331836">
                <a:tc rowSpan="5" gridSpan="2">
                  <a:txBody>
                    <a:bodyPr/>
                    <a:lstStyle/>
                    <a:p>
                      <a:pPr>
                        <a:lnSpc>
                          <a:spcPct val="100000"/>
                        </a:lnSpc>
                        <a:spcAft>
                          <a:spcPts val="0"/>
                        </a:spcAft>
                      </a:pPr>
                      <a:r>
                        <a:rPr lang="en-US" sz="1050" b="0" kern="100" dirty="0">
                          <a:solidFill>
                            <a:schemeClr val="tx1"/>
                          </a:solidFill>
                          <a:effectLst/>
                          <a:latin typeface="Teko" pitchFamily="50" charset="0"/>
                        </a:rPr>
                        <a:t>Fan Support</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rowSpan="5" h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1050" b="0" dirty="0">
                          <a:solidFill>
                            <a:schemeClr val="tx1"/>
                          </a:solidFill>
                          <a:latin typeface="Teko" pitchFamily="50" charset="0"/>
                        </a:rPr>
                        <a:t>Top</a:t>
                      </a:r>
                    </a:p>
                  </a:txBody>
                  <a:tcPr marL="45958" marR="45958" marT="0" marB="0" anchor="ctr">
                    <a:solidFill>
                      <a:srgbClr val="EAEAEA"/>
                    </a:solidFill>
                  </a:tcPr>
                </a:tc>
                <a:tc>
                  <a:txBody>
                    <a:bodyPr/>
                    <a:lstStyle/>
                    <a:p>
                      <a:r>
                        <a:rPr lang="en-US" altLang="zh-TW" sz="1050" b="0" kern="100" dirty="0">
                          <a:solidFill>
                            <a:schemeClr val="tx1"/>
                          </a:solidFill>
                          <a:effectLst/>
                          <a:latin typeface="Teko" pitchFamily="50" charset="0"/>
                          <a:ea typeface="新細明體"/>
                          <a:cs typeface="Verdana" panose="020B0604030504040204" pitchFamily="34" charset="0"/>
                        </a:rPr>
                        <a:t>2 x 200mm,</a:t>
                      </a:r>
                      <a:r>
                        <a:rPr lang="en-US" altLang="zh-TW" sz="1050" b="0" kern="100" baseline="0" dirty="0">
                          <a:solidFill>
                            <a:schemeClr val="tx1"/>
                          </a:solidFill>
                          <a:effectLst/>
                          <a:latin typeface="Teko" pitchFamily="50" charset="0"/>
                          <a:ea typeface="新細明體"/>
                          <a:cs typeface="Verdana" panose="020B0604030504040204" pitchFamily="34" charset="0"/>
                        </a:rPr>
                        <a:t> 3 </a:t>
                      </a:r>
                      <a:r>
                        <a:rPr lang="en-US" altLang="zh-CN" sz="1050" b="0" kern="100" baseline="0" dirty="0">
                          <a:solidFill>
                            <a:schemeClr val="tx1"/>
                          </a:solidFill>
                          <a:effectLst/>
                          <a:latin typeface="Teko" pitchFamily="50" charset="0"/>
                          <a:ea typeface="新細明體"/>
                          <a:cs typeface="Verdana" panose="020B0604030504040204" pitchFamily="34" charset="0"/>
                        </a:rPr>
                        <a:t>x 140mm, </a:t>
                      </a:r>
                    </a:p>
                    <a:p>
                      <a:pPr marL="0" marR="0" indent="0" algn="l" defTabSz="417899" rtl="0" eaLnBrk="1" fontAlgn="auto" latinLnBrk="0" hangingPunct="1">
                        <a:lnSpc>
                          <a:spcPct val="100000"/>
                        </a:lnSpc>
                        <a:spcBef>
                          <a:spcPts val="0"/>
                        </a:spcBef>
                        <a:spcAft>
                          <a:spcPts val="0"/>
                        </a:spcAft>
                        <a:buClrTx/>
                        <a:buSzTx/>
                        <a:buFontTx/>
                        <a:buNone/>
                        <a:tabLst/>
                        <a:defRPr/>
                      </a:pPr>
                      <a:r>
                        <a:rPr lang="en-US" altLang="zh-CN" sz="1050" b="0" kern="100" baseline="0" dirty="0">
                          <a:solidFill>
                            <a:schemeClr val="tx1"/>
                          </a:solidFill>
                          <a:effectLst/>
                          <a:latin typeface="Teko" pitchFamily="50" charset="0"/>
                          <a:ea typeface="新細明體"/>
                          <a:cs typeface="Verdana" panose="020B0604030504040204" pitchFamily="34" charset="0"/>
                        </a:rPr>
                        <a:t>6 x 120mm (</a:t>
                      </a:r>
                      <a:r>
                        <a:rPr lang="en-US" altLang="zh-TW" sz="1050" b="0" i="0" kern="1200" dirty="0">
                          <a:solidFill>
                            <a:schemeClr val="tx1"/>
                          </a:solidFill>
                          <a:effectLst/>
                          <a:latin typeface="Teko" pitchFamily="50" charset="0"/>
                          <a:ea typeface="+mn-ea"/>
                          <a:cs typeface="+mn-cs"/>
                        </a:rPr>
                        <a:t>Remove 480m</a:t>
                      </a:r>
                      <a:r>
                        <a:rPr lang="en-US" altLang="zh-CN" sz="1050" b="0" i="0" kern="1200" dirty="0">
                          <a:solidFill>
                            <a:schemeClr val="tx1"/>
                          </a:solidFill>
                          <a:effectLst/>
                          <a:latin typeface="Teko" pitchFamily="50" charset="0"/>
                          <a:ea typeface="+mn-ea"/>
                          <a:cs typeface="+mn-cs"/>
                        </a:rPr>
                        <a:t>m</a:t>
                      </a:r>
                      <a:r>
                        <a:rPr lang="en-US" altLang="zh-TW" sz="1050" b="0" i="0" kern="1200" baseline="0" dirty="0">
                          <a:solidFill>
                            <a:schemeClr val="tx1"/>
                          </a:solidFill>
                          <a:effectLst/>
                          <a:latin typeface="Teko" pitchFamily="50" charset="0"/>
                          <a:ea typeface="+mn-ea"/>
                          <a:cs typeface="+mn-cs"/>
                        </a:rPr>
                        <a:t> </a:t>
                      </a:r>
                      <a:r>
                        <a:rPr lang="en-US" altLang="zh-TW" sz="1050" b="0" i="0" kern="1200" dirty="0">
                          <a:solidFill>
                            <a:schemeClr val="tx1"/>
                          </a:solidFill>
                          <a:effectLst/>
                          <a:latin typeface="Teko" pitchFamily="50" charset="0"/>
                          <a:ea typeface="+mn-ea"/>
                          <a:cs typeface="+mn-cs"/>
                        </a:rPr>
                        <a:t>bracket</a:t>
                      </a:r>
                      <a:r>
                        <a:rPr lang="en-US" altLang="zh-CN" sz="1050" b="0" kern="100" baseline="0" dirty="0">
                          <a:solidFill>
                            <a:schemeClr val="tx1"/>
                          </a:solidFill>
                          <a:effectLst/>
                          <a:latin typeface="Teko" pitchFamily="50" charset="0"/>
                          <a:ea typeface="新細明體"/>
                          <a:cs typeface="Verdana" panose="020B0604030504040204" pitchFamily="34" charset="0"/>
                        </a:rPr>
                        <a:t>)</a:t>
                      </a:r>
                      <a:r>
                        <a:rPr lang="en-US" altLang="zh-TW" sz="1050" b="0" kern="100" dirty="0">
                          <a:solidFill>
                            <a:schemeClr val="tx1"/>
                          </a:solidFill>
                          <a:effectLst/>
                          <a:latin typeface="Teko" pitchFamily="50" charset="0"/>
                          <a:ea typeface="新細明體"/>
                          <a:cs typeface="Verdana" panose="020B0604030504040204" pitchFamily="34" charset="0"/>
                        </a:rPr>
                        <a:t> </a:t>
                      </a:r>
                      <a:endParaRPr lang="en-US" sz="1050" b="0" dirty="0">
                        <a:solidFill>
                          <a:schemeClr val="tx1"/>
                        </a:solidFill>
                        <a:latin typeface="Teko" pitchFamily="50" charset="0"/>
                      </a:endParaRPr>
                    </a:p>
                  </a:txBody>
                  <a:tcPr marL="45958" marR="45958" marT="0" marB="0" anchor="ctr">
                    <a:solidFill>
                      <a:srgbClr val="EAEAEA"/>
                    </a:solidFill>
                  </a:tcPr>
                </a:tc>
                <a:extLst>
                  <a:ext uri="{0D108BD9-81ED-4DB2-BD59-A6C34878D82A}">
                    <a16:rowId xmlns:a16="http://schemas.microsoft.com/office/drawing/2014/main" val="10014"/>
                  </a:ext>
                </a:extLst>
              </a:tr>
              <a:tr h="165918">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1050" b="0" dirty="0">
                          <a:solidFill>
                            <a:schemeClr val="tx1"/>
                          </a:solidFill>
                          <a:latin typeface="Teko" pitchFamily="50" charset="0"/>
                        </a:rPr>
                        <a:t>Front</a:t>
                      </a:r>
                    </a:p>
                  </a:txBody>
                  <a:tcPr marL="45958" marR="45958" marT="0" marB="0" anchor="ctr">
                    <a:solidFill>
                      <a:srgbClr val="EAEAEA"/>
                    </a:solidFill>
                  </a:tcPr>
                </a:tc>
                <a:tc>
                  <a:txBody>
                    <a:bodyPr/>
                    <a:lstStyle/>
                    <a:p>
                      <a:r>
                        <a:rPr lang="en-US" sz="1050" b="0" dirty="0">
                          <a:solidFill>
                            <a:schemeClr val="tx1"/>
                          </a:solidFill>
                          <a:latin typeface="Teko" pitchFamily="50" charset="0"/>
                        </a:rPr>
                        <a:t>2</a:t>
                      </a:r>
                      <a:r>
                        <a:rPr lang="en-US" sz="1050" b="0" baseline="0" dirty="0">
                          <a:solidFill>
                            <a:schemeClr val="tx1"/>
                          </a:solidFill>
                          <a:latin typeface="Teko" pitchFamily="50" charset="0"/>
                        </a:rPr>
                        <a:t> x </a:t>
                      </a:r>
                      <a:r>
                        <a:rPr lang="en-US" sz="1050" b="0" dirty="0">
                          <a:solidFill>
                            <a:schemeClr val="tx1"/>
                          </a:solidFill>
                          <a:latin typeface="Teko" pitchFamily="50" charset="0"/>
                        </a:rPr>
                        <a:t>200mm, 3x 120/140mm</a:t>
                      </a:r>
                    </a:p>
                  </a:txBody>
                  <a:tcPr marL="45958" marR="45958" marT="0" marB="0" anchor="ctr">
                    <a:solidFill>
                      <a:srgbClr val="EAEAEA"/>
                    </a:solidFill>
                  </a:tcPr>
                </a:tc>
                <a:extLst>
                  <a:ext uri="{0D108BD9-81ED-4DB2-BD59-A6C34878D82A}">
                    <a16:rowId xmlns:a16="http://schemas.microsoft.com/office/drawing/2014/main" val="10025"/>
                  </a:ext>
                </a:extLst>
              </a:tr>
              <a:tr h="165918">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1050" b="0" dirty="0">
                          <a:solidFill>
                            <a:schemeClr val="tx1"/>
                          </a:solidFill>
                          <a:latin typeface="Teko" pitchFamily="50" charset="0"/>
                        </a:rPr>
                        <a:t>Rear</a:t>
                      </a:r>
                    </a:p>
                  </a:txBody>
                  <a:tcPr marL="45958" marR="45958" marT="0" marB="0" anchor="ctr">
                    <a:solidFill>
                      <a:srgbClr val="EAEAEA"/>
                    </a:solidFill>
                  </a:tcPr>
                </a:tc>
                <a:tc>
                  <a:txBody>
                    <a:bodyPr/>
                    <a:lstStyle/>
                    <a:p>
                      <a:r>
                        <a:rPr lang="en-US" sz="1050" b="0" dirty="0">
                          <a:solidFill>
                            <a:schemeClr val="tx1"/>
                          </a:solidFill>
                          <a:latin typeface="Teko" pitchFamily="50" charset="0"/>
                        </a:rPr>
                        <a:t>2x 120mm</a:t>
                      </a:r>
                    </a:p>
                  </a:txBody>
                  <a:tcPr marL="45958" marR="45958" marT="0" marB="0" anchor="ctr">
                    <a:solidFill>
                      <a:srgbClr val="EAEAEA"/>
                    </a:solidFill>
                  </a:tcPr>
                </a:tc>
                <a:extLst>
                  <a:ext uri="{0D108BD9-81ED-4DB2-BD59-A6C34878D82A}">
                    <a16:rowId xmlns:a16="http://schemas.microsoft.com/office/drawing/2014/main" val="10027"/>
                  </a:ext>
                </a:extLst>
              </a:tr>
              <a:tr h="165918">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1050" b="0" dirty="0">
                          <a:solidFill>
                            <a:schemeClr val="tx1"/>
                          </a:solidFill>
                          <a:latin typeface="Teko" pitchFamily="50" charset="0"/>
                        </a:rPr>
                        <a:t>Bottom </a:t>
                      </a:r>
                    </a:p>
                  </a:txBody>
                  <a:tcPr marL="45958" marR="45958" marT="0" marB="0" anchor="ctr">
                    <a:solidFill>
                      <a:srgbClr val="EAEAEA"/>
                    </a:solidFill>
                  </a:tcPr>
                </a:tc>
                <a:tc>
                  <a:txBody>
                    <a:bodyPr/>
                    <a:lstStyle/>
                    <a:p>
                      <a:r>
                        <a:rPr lang="en-US" altLang="zh-TW" sz="1050" b="0" dirty="0">
                          <a:solidFill>
                            <a:schemeClr val="tx1"/>
                          </a:solidFill>
                          <a:latin typeface="Teko" pitchFamily="50" charset="0"/>
                        </a:rPr>
                        <a:t>3 x 120 / 3  x 140mm</a:t>
                      </a:r>
                      <a:endParaRPr lang="en-US" sz="1050" b="0" strike="sngStrike" dirty="0">
                        <a:solidFill>
                          <a:schemeClr val="tx1"/>
                        </a:solidFill>
                        <a:latin typeface="Teko" pitchFamily="50" charset="0"/>
                      </a:endParaRPr>
                    </a:p>
                  </a:txBody>
                  <a:tcPr marL="45958" marR="45958" marT="0" marB="0" anchor="ctr">
                    <a:solidFill>
                      <a:srgbClr val="EAEAEA"/>
                    </a:solidFill>
                  </a:tcPr>
                </a:tc>
                <a:extLst>
                  <a:ext uri="{0D108BD9-81ED-4DB2-BD59-A6C34878D82A}">
                    <a16:rowId xmlns:a16="http://schemas.microsoft.com/office/drawing/2014/main" val="10028"/>
                  </a:ext>
                </a:extLst>
              </a:tr>
              <a:tr h="182986">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1050" b="0" dirty="0">
                          <a:solidFill>
                            <a:schemeClr val="tx1"/>
                          </a:solidFill>
                          <a:latin typeface="Teko" pitchFamily="50" charset="0"/>
                        </a:rPr>
                        <a:t>Side mount</a:t>
                      </a:r>
                    </a:p>
                  </a:txBody>
                  <a:tcPr marL="45958" marR="45958" marT="0" marB="0" anchor="ctr">
                    <a:solidFill>
                      <a:srgbClr val="EAEAEA"/>
                    </a:solidFill>
                  </a:tcPr>
                </a:tc>
                <a:tc>
                  <a:txBody>
                    <a:bodyPr/>
                    <a:lstStyle/>
                    <a:p>
                      <a:r>
                        <a:rPr lang="en-US" sz="1050" b="0" dirty="0">
                          <a:solidFill>
                            <a:schemeClr val="tx1"/>
                          </a:solidFill>
                          <a:latin typeface="Teko" pitchFamily="50" charset="0"/>
                        </a:rPr>
                        <a:t>4 x 120 / 3 x 140mm </a:t>
                      </a:r>
                      <a:endParaRPr lang="en-US" sz="1050" b="0" strike="noStrike" dirty="0">
                        <a:solidFill>
                          <a:schemeClr val="tx1"/>
                        </a:solidFill>
                        <a:latin typeface="Teko" pitchFamily="50" charset="0"/>
                      </a:endParaRPr>
                    </a:p>
                  </a:txBody>
                  <a:tcPr marL="45958" marR="45958" marT="0" marB="0" anchor="ctr">
                    <a:solidFill>
                      <a:srgbClr val="EAEAEA"/>
                    </a:solidFill>
                  </a:tcPr>
                </a:tc>
                <a:extLst>
                  <a:ext uri="{0D108BD9-81ED-4DB2-BD59-A6C34878D82A}">
                    <a16:rowId xmlns:a16="http://schemas.microsoft.com/office/drawing/2014/main" val="10029"/>
                  </a:ext>
                </a:extLst>
              </a:tr>
              <a:tr h="191662">
                <a:tc rowSpan="5" gridSpan="2">
                  <a:txBody>
                    <a:bodyPr/>
                    <a:lstStyle/>
                    <a:p>
                      <a:pPr>
                        <a:lnSpc>
                          <a:spcPct val="100000"/>
                        </a:lnSpc>
                        <a:spcAft>
                          <a:spcPts val="0"/>
                        </a:spcAft>
                      </a:pPr>
                      <a:r>
                        <a:rPr lang="en-US" sz="1050" b="0" kern="100" dirty="0">
                          <a:solidFill>
                            <a:schemeClr val="tx1"/>
                          </a:solidFill>
                          <a:effectLst/>
                          <a:latin typeface="Teko" pitchFamily="50" charset="0"/>
                        </a:rPr>
                        <a:t>Radiator</a:t>
                      </a:r>
                      <a:r>
                        <a:rPr lang="en-US" sz="1050" b="0" kern="100" baseline="0" dirty="0">
                          <a:solidFill>
                            <a:schemeClr val="tx1"/>
                          </a:solidFill>
                          <a:effectLst/>
                          <a:latin typeface="Teko" pitchFamily="50" charset="0"/>
                        </a:rPr>
                        <a:t> </a:t>
                      </a:r>
                      <a:r>
                        <a:rPr lang="en-US" sz="1050" b="0" kern="100" dirty="0">
                          <a:solidFill>
                            <a:schemeClr val="tx1"/>
                          </a:solidFill>
                          <a:effectLst/>
                          <a:latin typeface="Teko" pitchFamily="50" charset="0"/>
                        </a:rPr>
                        <a:t>Support</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rowSpan="5" h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1050" b="0" dirty="0">
                          <a:solidFill>
                            <a:schemeClr val="tx1"/>
                          </a:solidFill>
                          <a:latin typeface="Teko" pitchFamily="50" charset="0"/>
                        </a:rPr>
                        <a:t>Top</a:t>
                      </a:r>
                    </a:p>
                  </a:txBody>
                  <a:tcPr marL="45958" marR="45958" marT="0" marB="0" anchor="ctr">
                    <a:solidFill>
                      <a:srgbClr val="D1D1D2"/>
                    </a:solidFill>
                  </a:tcPr>
                </a:tc>
                <a:tc>
                  <a:txBody>
                    <a:bodyPr/>
                    <a:lstStyle/>
                    <a:p>
                      <a:pPr>
                        <a:lnSpc>
                          <a:spcPct val="75000"/>
                        </a:lnSpc>
                        <a:spcAft>
                          <a:spcPts val="0"/>
                        </a:spcAft>
                      </a:pPr>
                      <a:r>
                        <a:rPr lang="en-US" altLang="zh-TW" sz="1050" b="0" kern="100" dirty="0">
                          <a:solidFill>
                            <a:schemeClr val="tx1"/>
                          </a:solidFill>
                          <a:effectLst/>
                          <a:latin typeface="Teko" pitchFamily="50" charset="0"/>
                          <a:ea typeface="Verdana" panose="020B0604030504040204" pitchFamily="34" charset="0"/>
                          <a:cs typeface="Verdana" panose="020B0604030504040204" pitchFamily="34" charset="0"/>
                        </a:rPr>
                        <a:t>Up to 2 </a:t>
                      </a:r>
                      <a:r>
                        <a:rPr lang="en-US" altLang="zh-CN" sz="1050" b="0" kern="100" dirty="0">
                          <a:solidFill>
                            <a:schemeClr val="tx1"/>
                          </a:solidFill>
                          <a:effectLst/>
                          <a:latin typeface="Teko" pitchFamily="50" charset="0"/>
                          <a:ea typeface="Verdana" panose="020B0604030504040204" pitchFamily="34" charset="0"/>
                          <a:cs typeface="Verdana" panose="020B0604030504040204" pitchFamily="34" charset="0"/>
                        </a:rPr>
                        <a:t>x </a:t>
                      </a:r>
                      <a:r>
                        <a:rPr lang="en-US" altLang="zh-TW" sz="1050" b="0" kern="100" dirty="0">
                          <a:solidFill>
                            <a:schemeClr val="tx1"/>
                          </a:solidFill>
                          <a:effectLst/>
                          <a:latin typeface="Teko" pitchFamily="50" charset="0"/>
                          <a:ea typeface="Verdana" panose="020B0604030504040204" pitchFamily="34" charset="0"/>
                          <a:cs typeface="Verdana" panose="020B0604030504040204" pitchFamily="34" charset="0"/>
                        </a:rPr>
                        <a:t>360mm / 1 x 420mm</a:t>
                      </a:r>
                    </a:p>
                  </a:txBody>
                  <a:tcPr marL="45958" marR="45958" marT="27432" marB="27432" anchor="ctr">
                    <a:solidFill>
                      <a:srgbClr val="D1D1D2"/>
                    </a:solidFill>
                  </a:tcPr>
                </a:tc>
                <a:extLst>
                  <a:ext uri="{0D108BD9-81ED-4DB2-BD59-A6C34878D82A}">
                    <a16:rowId xmlns:a16="http://schemas.microsoft.com/office/drawing/2014/main" val="10017"/>
                  </a:ext>
                </a:extLst>
              </a:tr>
              <a:tr h="191662">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1050" b="0" dirty="0">
                          <a:solidFill>
                            <a:schemeClr val="tx1"/>
                          </a:solidFill>
                          <a:latin typeface="Teko" pitchFamily="50" charset="0"/>
                        </a:rPr>
                        <a:t>Front</a:t>
                      </a:r>
                    </a:p>
                  </a:txBody>
                  <a:tcPr marL="45958" marR="45958" marT="0" marB="0" anchor="ctr">
                    <a:solidFill>
                      <a:srgbClr val="D1D1D2"/>
                    </a:solidFill>
                  </a:tcPr>
                </a:tc>
                <a:tc>
                  <a:txBody>
                    <a:bodyPr/>
                    <a:lstStyle/>
                    <a:p>
                      <a:pPr>
                        <a:lnSpc>
                          <a:spcPct val="75000"/>
                        </a:lnSpc>
                        <a:spcAft>
                          <a:spcPts val="0"/>
                        </a:spcAft>
                      </a:pPr>
                      <a:r>
                        <a:rPr lang="en-US" altLang="zh-TW" sz="1050" b="0" kern="100" dirty="0">
                          <a:solidFill>
                            <a:schemeClr val="tx1"/>
                          </a:solidFill>
                          <a:effectLst/>
                          <a:latin typeface="Teko" pitchFamily="50" charset="0"/>
                          <a:ea typeface="Verdana" panose="020B0604030504040204" pitchFamily="34" charset="0"/>
                          <a:cs typeface="Verdana" panose="020B0604030504040204" pitchFamily="34" charset="0"/>
                        </a:rPr>
                        <a:t>Up to 420/360mm</a:t>
                      </a:r>
                      <a:endParaRPr lang="zh-TW" altLang="en-US" sz="1050" b="0" kern="100" dirty="0">
                        <a:solidFill>
                          <a:schemeClr val="tx1"/>
                        </a:solidFill>
                        <a:effectLst/>
                        <a:latin typeface="Teko" pitchFamily="50" charset="0"/>
                        <a:ea typeface="新細明體"/>
                        <a:cs typeface="Verdana" panose="020B0604030504040204" pitchFamily="34" charset="0"/>
                      </a:endParaRPr>
                    </a:p>
                  </a:txBody>
                  <a:tcPr marL="45958" marR="45958" marT="27432" marB="27432" anchor="ctr">
                    <a:solidFill>
                      <a:srgbClr val="D1D1D2"/>
                    </a:solidFill>
                  </a:tcPr>
                </a:tc>
                <a:extLst>
                  <a:ext uri="{0D108BD9-81ED-4DB2-BD59-A6C34878D82A}">
                    <a16:rowId xmlns:a16="http://schemas.microsoft.com/office/drawing/2014/main" val="10030"/>
                  </a:ext>
                </a:extLst>
              </a:tr>
              <a:tr h="222804">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1050" b="0" dirty="0">
                          <a:solidFill>
                            <a:schemeClr val="tx1"/>
                          </a:solidFill>
                          <a:latin typeface="Teko" pitchFamily="50" charset="0"/>
                        </a:rPr>
                        <a:t>Rear</a:t>
                      </a:r>
                    </a:p>
                  </a:txBody>
                  <a:tcPr marL="45958" marR="45958" marT="0" marB="0" anchor="ctr">
                    <a:solidFill>
                      <a:srgbClr val="D1D1D2"/>
                    </a:solidFill>
                  </a:tcPr>
                </a:tc>
                <a:tc>
                  <a:txBody>
                    <a:bodyPr/>
                    <a:lstStyle/>
                    <a:p>
                      <a:r>
                        <a:rPr lang="en-US" sz="1050" b="0" dirty="0">
                          <a:solidFill>
                            <a:schemeClr val="tx1"/>
                          </a:solidFill>
                          <a:latin typeface="Teko" pitchFamily="50" charset="0"/>
                        </a:rPr>
                        <a:t>Up to 240mm</a:t>
                      </a:r>
                    </a:p>
                  </a:txBody>
                  <a:tcPr marL="45958" marR="45958" marT="27432" marB="27432" anchor="ctr">
                    <a:solidFill>
                      <a:srgbClr val="D1D1D2"/>
                    </a:solidFill>
                  </a:tcPr>
                </a:tc>
                <a:extLst>
                  <a:ext uri="{0D108BD9-81ED-4DB2-BD59-A6C34878D82A}">
                    <a16:rowId xmlns:a16="http://schemas.microsoft.com/office/drawing/2014/main" val="10031"/>
                  </a:ext>
                </a:extLst>
              </a:tr>
              <a:tr h="191662">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altLang="zh-CN" sz="1050" b="0" dirty="0">
                          <a:solidFill>
                            <a:schemeClr val="tx1"/>
                          </a:solidFill>
                          <a:latin typeface="Teko" pitchFamily="50" charset="0"/>
                        </a:rPr>
                        <a:t>B</a:t>
                      </a:r>
                      <a:r>
                        <a:rPr lang="en-US" sz="1050" b="0" dirty="0">
                          <a:solidFill>
                            <a:schemeClr val="tx1"/>
                          </a:solidFill>
                          <a:latin typeface="Teko" pitchFamily="50" charset="0"/>
                        </a:rPr>
                        <a:t>ottom</a:t>
                      </a:r>
                    </a:p>
                  </a:txBody>
                  <a:tcPr marL="45958" marR="45958" marT="0" marB="0" anchor="ctr">
                    <a:solidFill>
                      <a:srgbClr val="D1D1D2"/>
                    </a:solidFill>
                  </a:tcPr>
                </a:tc>
                <a:tc>
                  <a:txBody>
                    <a:bodyPr/>
                    <a:lstStyle/>
                    <a:p>
                      <a:pPr>
                        <a:lnSpc>
                          <a:spcPct val="75000"/>
                        </a:lnSpc>
                        <a:spcAft>
                          <a:spcPts val="0"/>
                        </a:spcAft>
                      </a:pPr>
                      <a:r>
                        <a:rPr lang="en-US" altLang="zh-TW" sz="1050" b="0" kern="100" dirty="0">
                          <a:solidFill>
                            <a:schemeClr val="tx1"/>
                          </a:solidFill>
                          <a:effectLst/>
                          <a:latin typeface="Teko" pitchFamily="50" charset="0"/>
                          <a:ea typeface="Verdana" panose="020B0604030504040204" pitchFamily="34" charset="0"/>
                          <a:cs typeface="Verdana" panose="020B0604030504040204" pitchFamily="34" charset="0"/>
                        </a:rPr>
                        <a:t>Up to 420/360mm</a:t>
                      </a:r>
                      <a:endParaRPr lang="zh-TW" altLang="en-US" sz="1050" b="0" kern="100" dirty="0">
                        <a:solidFill>
                          <a:schemeClr val="tx1"/>
                        </a:solidFill>
                        <a:effectLst/>
                        <a:latin typeface="Teko" pitchFamily="50" charset="0"/>
                        <a:ea typeface="新細明體"/>
                        <a:cs typeface="Verdana" panose="020B0604030504040204" pitchFamily="34" charset="0"/>
                      </a:endParaRPr>
                    </a:p>
                  </a:txBody>
                  <a:tcPr marL="45958" marR="45958" marT="27432" marB="27432" anchor="ctr">
                    <a:solidFill>
                      <a:srgbClr val="D1D1D2"/>
                    </a:solidFill>
                  </a:tcPr>
                </a:tc>
                <a:extLst>
                  <a:ext uri="{0D108BD9-81ED-4DB2-BD59-A6C34878D82A}">
                    <a16:rowId xmlns:a16="http://schemas.microsoft.com/office/drawing/2014/main" val="10032"/>
                  </a:ext>
                </a:extLst>
              </a:tr>
              <a:tr h="222804">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1050" b="0" dirty="0">
                          <a:solidFill>
                            <a:schemeClr val="tx1"/>
                          </a:solidFill>
                          <a:latin typeface="Teko" pitchFamily="50" charset="0"/>
                        </a:rPr>
                        <a:t>Side mount</a:t>
                      </a:r>
                    </a:p>
                  </a:txBody>
                  <a:tcPr marL="45958" marR="45958" marT="0" marB="0" anchor="ctr">
                    <a:solidFill>
                      <a:srgbClr val="D1D1D2"/>
                    </a:solidFill>
                  </a:tcPr>
                </a:tc>
                <a:tc>
                  <a:txBody>
                    <a:bodyPr/>
                    <a:lstStyle/>
                    <a:p>
                      <a:r>
                        <a:rPr lang="en-US" sz="1050" b="0" dirty="0">
                          <a:solidFill>
                            <a:schemeClr val="tx1"/>
                          </a:solidFill>
                          <a:latin typeface="Teko" pitchFamily="50" charset="0"/>
                        </a:rPr>
                        <a:t>Up to 480/420mm</a:t>
                      </a:r>
                    </a:p>
                  </a:txBody>
                  <a:tcPr marL="45958" marR="45958" marT="27432" marB="27432" anchor="ctr">
                    <a:solidFill>
                      <a:srgbClr val="D1D1D2"/>
                    </a:solidFill>
                  </a:tcPr>
                </a:tc>
                <a:extLst>
                  <a:ext uri="{0D108BD9-81ED-4DB2-BD59-A6C34878D82A}">
                    <a16:rowId xmlns:a16="http://schemas.microsoft.com/office/drawing/2014/main" val="10033"/>
                  </a:ext>
                </a:extLst>
              </a:tr>
              <a:tr h="182986">
                <a:tc rowSpan="3" gridSpan="2">
                  <a:txBody>
                    <a:bodyPr/>
                    <a:lstStyle/>
                    <a:p>
                      <a:pPr>
                        <a:lnSpc>
                          <a:spcPct val="100000"/>
                        </a:lnSpc>
                        <a:spcAft>
                          <a:spcPts val="0"/>
                        </a:spcAft>
                      </a:pPr>
                      <a:r>
                        <a:rPr lang="en-US" sz="1050" b="0" kern="100" dirty="0">
                          <a:solidFill>
                            <a:schemeClr val="tx1"/>
                          </a:solidFill>
                          <a:effectLst/>
                          <a:latin typeface="Teko" pitchFamily="50" charset="0"/>
                        </a:rPr>
                        <a:t>Clearances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rowSpan="3"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sz="1050" b="0" kern="100" dirty="0">
                          <a:solidFill>
                            <a:schemeClr val="tx1"/>
                          </a:solidFill>
                          <a:effectLst/>
                          <a:latin typeface="Teko" pitchFamily="50" charset="0"/>
                        </a:rPr>
                        <a:t>CPU Cooler</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166mm / 6.53 inch</a:t>
                      </a:r>
                    </a:p>
                  </a:txBody>
                  <a:tcPr marL="45958" marR="45958" marT="0" marB="0" anchor="ctr">
                    <a:solidFill>
                      <a:srgbClr val="EAEAEA"/>
                    </a:solidFill>
                  </a:tcPr>
                </a:tc>
                <a:extLst>
                  <a:ext uri="{0D108BD9-81ED-4DB2-BD59-A6C34878D82A}">
                    <a16:rowId xmlns:a16="http://schemas.microsoft.com/office/drawing/2014/main" val="10019"/>
                  </a:ext>
                </a:extLst>
              </a:tr>
              <a:tr h="182986">
                <a:tc gridSpan="2" vMerge="1">
                  <a:txBody>
                    <a:bodyPr/>
                    <a:lstStyle/>
                    <a:p>
                      <a:endParaRPr lang="zh-TW" alt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sz="1050" b="0" kern="100" dirty="0">
                          <a:solidFill>
                            <a:schemeClr val="tx1"/>
                          </a:solidFill>
                          <a:effectLst/>
                          <a:latin typeface="Teko" pitchFamily="50" charset="0"/>
                        </a:rPr>
                        <a:t>Power Supply</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200mm / 7.87</a:t>
                      </a:r>
                      <a:r>
                        <a:rPr lang="en-US" altLang="zh-TW" sz="1050" b="0" kern="100" baseline="0" dirty="0">
                          <a:solidFill>
                            <a:schemeClr val="tx1"/>
                          </a:solidFill>
                          <a:effectLst/>
                          <a:latin typeface="Teko" pitchFamily="50" charset="0"/>
                          <a:ea typeface="新細明體"/>
                          <a:cs typeface="Verdana" panose="020B0604030504040204" pitchFamily="34" charset="0"/>
                        </a:rPr>
                        <a:t> inch</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20"/>
                  </a:ext>
                </a:extLst>
              </a:tr>
              <a:tr h="182986">
                <a:tc gridSpan="2" vMerge="1">
                  <a:txBody>
                    <a:bodyPr/>
                    <a:lstStyle/>
                    <a:p>
                      <a:endParaRPr lang="zh-TW" altLang="en-US"/>
                    </a:p>
                  </a:txBody>
                  <a:tcPr/>
                </a:tc>
                <a:tc hMerge="1" vMerge="1">
                  <a:txBody>
                    <a:bodyPr/>
                    <a:lstStyle/>
                    <a:p>
                      <a:pPr algn="just">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gn="just">
                        <a:lnSpc>
                          <a:spcPct val="100000"/>
                        </a:lnSpc>
                        <a:spcAft>
                          <a:spcPts val="0"/>
                        </a:spcAft>
                      </a:pPr>
                      <a:r>
                        <a:rPr lang="en-US" sz="1050" b="0" kern="100" dirty="0">
                          <a:solidFill>
                            <a:schemeClr val="tx1"/>
                          </a:solidFill>
                          <a:effectLst/>
                          <a:latin typeface="Teko" pitchFamily="50" charset="0"/>
                        </a:rPr>
                        <a:t>Graphics Card</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a:txBody>
                    <a:bodyPr/>
                    <a:lstStyle/>
                    <a:p>
                      <a:pPr algn="l">
                        <a:lnSpc>
                          <a:spcPct val="100000"/>
                        </a:lnSpc>
                        <a:spcBef>
                          <a:spcPts val="120"/>
                        </a:spcBef>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490mm / 19.29 inch</a:t>
                      </a:r>
                    </a:p>
                  </a:txBody>
                  <a:tcPr marL="45958" marR="45958" marT="0" marB="0" anchor="ctr">
                    <a:solidFill>
                      <a:srgbClr val="EAEAEA"/>
                    </a:solidFill>
                  </a:tcPr>
                </a:tc>
                <a:extLst>
                  <a:ext uri="{0D108BD9-81ED-4DB2-BD59-A6C34878D82A}">
                    <a16:rowId xmlns:a16="http://schemas.microsoft.com/office/drawing/2014/main" val="10021"/>
                  </a:ext>
                </a:extLst>
              </a:tr>
              <a:tr h="182986">
                <a:tc gridSpan="2">
                  <a:txBody>
                    <a:bodyPr/>
                    <a:lstStyle/>
                    <a:p>
                      <a:pPr>
                        <a:lnSpc>
                          <a:spcPct val="100000"/>
                        </a:lnSpc>
                        <a:spcAft>
                          <a:spcPts val="0"/>
                        </a:spcAft>
                      </a:pPr>
                      <a:r>
                        <a:rPr lang="en-US" sz="1050" b="0" kern="100" dirty="0">
                          <a:solidFill>
                            <a:schemeClr val="tx1"/>
                          </a:solidFill>
                          <a:effectLst/>
                          <a:latin typeface="Teko" pitchFamily="50" charset="0"/>
                        </a:rPr>
                        <a:t>Cable</a:t>
                      </a:r>
                      <a:r>
                        <a:rPr lang="en-US" sz="1050" b="0" kern="100" baseline="0" dirty="0">
                          <a:solidFill>
                            <a:schemeClr val="tx1"/>
                          </a:solidFill>
                          <a:effectLst/>
                          <a:latin typeface="Teko" pitchFamily="50" charset="0"/>
                        </a:rPr>
                        <a:t> </a:t>
                      </a:r>
                      <a:r>
                        <a:rPr lang="en-US" sz="1050" b="0" kern="100" dirty="0">
                          <a:solidFill>
                            <a:schemeClr val="tx1"/>
                          </a:solidFill>
                          <a:effectLst/>
                          <a:latin typeface="Teko" pitchFamily="50" charset="0"/>
                        </a:rPr>
                        <a:t>Routing </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1050" b="0" kern="100" dirty="0">
                          <a:solidFill>
                            <a:schemeClr val="tx1"/>
                          </a:solidFill>
                          <a:effectLst/>
                          <a:latin typeface="Teko" pitchFamily="50" charset="0"/>
                        </a:rPr>
                        <a:t>Behind MB Tray</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90~101mm</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22"/>
                  </a:ext>
                </a:extLst>
              </a:tr>
              <a:tr h="182986">
                <a:tc gridSpan="3">
                  <a:txBody>
                    <a:bodyPr/>
                    <a:lstStyle/>
                    <a:p>
                      <a:pPr algn="l"/>
                      <a:r>
                        <a:rPr lang="en-US" altLang="zh-CN" sz="1050" b="0" dirty="0">
                          <a:solidFill>
                            <a:schemeClr val="tx1"/>
                          </a:solidFill>
                          <a:latin typeface="Teko" pitchFamily="50" charset="0"/>
                        </a:rPr>
                        <a:t>Additional Included Accessories</a:t>
                      </a:r>
                      <a:endParaRPr lang="en-US" altLang="zh-TW" sz="1050" b="0" dirty="0">
                        <a:solidFill>
                          <a:schemeClr val="tx1"/>
                        </a:solidFill>
                        <a:latin typeface="Teko" pitchFamily="50" charset="0"/>
                      </a:endParaRPr>
                    </a:p>
                  </a:txBody>
                  <a:tcPr marL="45958" marR="45958" marT="0" marB="0" anchor="ctr">
                    <a:solidFill>
                      <a:srgbClr val="D1D1D2"/>
                    </a:solidFill>
                  </a:tcPr>
                </a:tc>
                <a:tc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hMerge="1">
                  <a:txBody>
                    <a:bodyPr/>
                    <a:lstStyle/>
                    <a:p>
                      <a:endParaRPr lang="zh-TW" altLang="en-US"/>
                    </a:p>
                  </a:txBody>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Universal Graphics Card Holder Kit V3 </a:t>
                      </a:r>
                      <a:r>
                        <a:rPr lang="en-US" altLang="zh-CN" sz="1050" b="0" kern="100" dirty="0">
                          <a:solidFill>
                            <a:schemeClr val="tx1"/>
                          </a:solidFill>
                          <a:effectLst/>
                          <a:latin typeface="Teko" pitchFamily="50" charset="0"/>
                          <a:ea typeface="新細明體"/>
                          <a:cs typeface="Verdana" panose="020B0604030504040204" pitchFamily="34" charset="0"/>
                        </a:rPr>
                        <a:t>White</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36"/>
                  </a:ext>
                </a:extLst>
              </a:tr>
              <a:tr h="182986">
                <a:tc gridSpan="3">
                  <a:txBody>
                    <a:bodyPr/>
                    <a:lstStyle/>
                    <a:p>
                      <a:pPr>
                        <a:lnSpc>
                          <a:spcPct val="100000"/>
                        </a:lnSpc>
                        <a:spcAft>
                          <a:spcPts val="0"/>
                        </a:spcAft>
                      </a:pPr>
                      <a:r>
                        <a:rPr lang="en-US" sz="1050" b="0" kern="100" dirty="0">
                          <a:solidFill>
                            <a:schemeClr val="tx1"/>
                          </a:solidFill>
                          <a:effectLst/>
                          <a:latin typeface="Teko" pitchFamily="50" charset="0"/>
                        </a:rPr>
                        <a:t>Dust Filters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sz="1050" b="0" kern="100">
                          <a:solidFill>
                            <a:schemeClr val="tx1"/>
                          </a:solidFill>
                          <a:effectLst/>
                          <a:latin typeface="Teko" pitchFamily="50" charset="0"/>
                        </a:rPr>
                        <a:t>Front, </a:t>
                      </a:r>
                      <a:r>
                        <a:rPr lang="en-US" sz="1050" b="0" kern="100" dirty="0">
                          <a:solidFill>
                            <a:schemeClr val="tx1"/>
                          </a:solidFill>
                          <a:effectLst/>
                          <a:latin typeface="Teko" pitchFamily="50" charset="0"/>
                        </a:rPr>
                        <a:t>Bottom, Side</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23"/>
                  </a:ext>
                </a:extLst>
              </a:tr>
              <a:tr h="182986">
                <a:tc gridSpan="3">
                  <a:txBody>
                    <a:bodyPr/>
                    <a:lstStyle/>
                    <a:p>
                      <a:pPr>
                        <a:lnSpc>
                          <a:spcPct val="100000"/>
                        </a:lnSpc>
                        <a:spcAft>
                          <a:spcPts val="0"/>
                        </a:spcAft>
                      </a:pPr>
                      <a:r>
                        <a:rPr lang="en-US" sz="1050" b="0" kern="100" dirty="0">
                          <a:solidFill>
                            <a:schemeClr val="tx1"/>
                          </a:solidFill>
                          <a:effectLst/>
                          <a:latin typeface="Teko" pitchFamily="50" charset="0"/>
                        </a:rPr>
                        <a:t>Power Supply Support</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sz="1050" b="0" kern="100" dirty="0">
                          <a:solidFill>
                            <a:schemeClr val="tx1"/>
                          </a:solidFill>
                          <a:effectLst/>
                          <a:latin typeface="Teko" pitchFamily="50" charset="0"/>
                        </a:rPr>
                        <a:t>Bottom Mount, ATX</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24"/>
                  </a:ext>
                </a:extLst>
              </a:tr>
              <a:tr h="182986">
                <a:tc gridSpan="3">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Warranty</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TW" sz="1050" b="0" kern="100" dirty="0">
                          <a:solidFill>
                            <a:schemeClr val="tx1"/>
                          </a:solidFill>
                          <a:effectLst/>
                          <a:latin typeface="Teko" pitchFamily="50" charset="0"/>
                          <a:ea typeface="新細明體"/>
                          <a:cs typeface="Verdana" panose="020B0604030504040204" pitchFamily="34" charset="0"/>
                        </a:rPr>
                        <a:t>2 Years</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34"/>
                  </a:ext>
                </a:extLst>
              </a:tr>
              <a:tr h="182986">
                <a:tc gridSpan="4">
                  <a:txBody>
                    <a:bodyPr/>
                    <a:lstStyle/>
                    <a:p>
                      <a:pPr>
                        <a:lnSpc>
                          <a:spcPct val="100000"/>
                        </a:lnSpc>
                        <a:spcAft>
                          <a:spcPts val="0"/>
                        </a:spcAft>
                      </a:pPr>
                      <a:r>
                        <a:rPr lang="en-GB" altLang="zh-TW" sz="1050" b="0" kern="100" dirty="0">
                          <a:solidFill>
                            <a:schemeClr val="tx1"/>
                          </a:solidFill>
                          <a:effectLst/>
                          <a:latin typeface="Teko" pitchFamily="50" charset="0"/>
                          <a:ea typeface="新細明體"/>
                          <a:cs typeface="Verdana" panose="020B0604030504040204" pitchFamily="34" charset="0"/>
                        </a:rPr>
                        <a:t>* For regular 30mm thick radiators, for thicker please reference compatibility sheet.</a:t>
                      </a:r>
                      <a:endParaRPr lang="zh-TW" sz="1050" b="0" kern="100" dirty="0">
                        <a:solidFill>
                          <a:schemeClr val="tx1"/>
                        </a:solidFill>
                        <a:effectLst/>
                        <a:latin typeface="Teko" pitchFamily="50" charset="0"/>
                        <a:ea typeface="新細明體"/>
                        <a:cs typeface="Verdana" panose="020B0604030504040204" pitchFamily="34" charset="0"/>
                      </a:endParaRPr>
                    </a:p>
                  </a:txBody>
                  <a:tcPr marL="45958" marR="45958" marT="0" marB="0" anchor="ctr">
                    <a:solidFill>
                      <a:srgbClr val="EAEAEA"/>
                    </a:solidFill>
                  </a:tcPr>
                </a:tc>
                <a:tc hMerge="1">
                  <a:txBody>
                    <a:bodyPr/>
                    <a:lstStyle/>
                    <a:p>
                      <a:endParaRPr lang="x-none"/>
                    </a:p>
                  </a:txBody>
                  <a:tcPr/>
                </a:tc>
                <a:tc hMerge="1">
                  <a:txBody>
                    <a:bodyPr/>
                    <a:lstStyle/>
                    <a:p>
                      <a:endParaRPr lang="zh-TW" altLang="en-US"/>
                    </a:p>
                  </a:txBody>
                  <a:tcPr/>
                </a:tc>
                <a:tc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2764559412"/>
                  </a:ext>
                </a:extLst>
              </a:tr>
            </a:tbl>
          </a:graphicData>
        </a:graphic>
      </p:graphicFrame>
    </p:spTree>
    <p:extLst>
      <p:ext uri="{BB962C8B-B14F-4D97-AF65-F5344CB8AC3E}">
        <p14:creationId xmlns:p14="http://schemas.microsoft.com/office/powerpoint/2010/main" val="137284008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09A2BFBA0A994B48BF86BF5A8ACE2C5C" ma:contentTypeVersion="12" ma:contentTypeDescription="建立新的文件。" ma:contentTypeScope="" ma:versionID="e9c0839274d6887694813f19ebe1e52b">
  <xsd:schema xmlns:xsd="http://www.w3.org/2001/XMLSchema" xmlns:xs="http://www.w3.org/2001/XMLSchema" xmlns:p="http://schemas.microsoft.com/office/2006/metadata/properties" xmlns:ns2="c3d1d589-95d1-4bbd-a987-aa0ca6417d3c" xmlns:ns3="70c9f4b2-0a6c-47df-96cf-34b21555bcf6" targetNamespace="http://schemas.microsoft.com/office/2006/metadata/properties" ma:root="true" ma:fieldsID="0d931865e6a389142459944e1d46235b" ns2:_="" ns3:_="">
    <xsd:import namespace="c3d1d589-95d1-4bbd-a987-aa0ca6417d3c"/>
    <xsd:import namespace="70c9f4b2-0a6c-47df-96cf-34b21555bc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d1d589-95d1-4bbd-a987-aa0ca6417d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影像標籤" ma:readOnly="false" ma:fieldId="{5cf76f15-5ced-4ddc-b409-7134ff3c332f}" ma:taxonomyMulti="true" ma:sspId="8100efa1-68e3-48a8-b305-d43d0f9db10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c9f4b2-0a6c-47df-96cf-34b21555bcf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55abfcf-2c40-4237-b895-0afc6314a296}" ma:internalName="TaxCatchAll" ma:showField="CatchAllData" ma:web="70c9f4b2-0a6c-47df-96cf-34b21555bcf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用詳細資料"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DFDF62-76E5-4D1D-BA31-0EF606861D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d1d589-95d1-4bbd-a987-aa0ca6417d3c"/>
    <ds:schemaRef ds:uri="70c9f4b2-0a6c-47df-96cf-34b21555bc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C25D74-F346-4F13-A84F-5DA03AF68C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83014</TotalTime>
  <Words>1833</Words>
  <Application>Microsoft Office PowerPoint</Application>
  <PresentationFormat>自定义</PresentationFormat>
  <Paragraphs>201</Paragraphs>
  <Slides>9</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9</vt:i4>
      </vt:variant>
    </vt:vector>
  </HeadingPairs>
  <TitlesOfParts>
    <vt:vector size="15" baseType="lpstr">
      <vt:lpstr>Arial</vt:lpstr>
      <vt:lpstr>Calibri</vt:lpstr>
      <vt:lpstr>Noto Sans</vt:lpstr>
      <vt:lpstr>Teko</vt:lpstr>
      <vt:lpstr>Teko SemiBold</vt:lpstr>
      <vt:lpstr>Office 佈景主題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Shao_Lee 李宜珈</dc:creator>
  <cp:lastModifiedBy>Jack_Lyu呂順杰</cp:lastModifiedBy>
  <cp:revision>330</cp:revision>
  <dcterms:created xsi:type="dcterms:W3CDTF">2021-08-05T04:16:37Z</dcterms:created>
  <dcterms:modified xsi:type="dcterms:W3CDTF">2023-12-12T07:10:11Z</dcterms:modified>
</cp:coreProperties>
</file>